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70" r:id="rId13"/>
    <p:sldId id="275" r:id="rId14"/>
    <p:sldId id="271" r:id="rId15"/>
    <p:sldId id="269" r:id="rId16"/>
    <p:sldId id="272" r:id="rId17"/>
    <p:sldId id="273" r:id="rId18"/>
    <p:sldId id="274" r:id="rId19"/>
    <p:sldId id="276" r:id="rId20"/>
    <p:sldId id="277" r:id="rId21"/>
    <p:sldId id="278" r:id="rId22"/>
    <p:sldId id="279" r:id="rId23"/>
    <p:sldId id="280" r:id="rId24"/>
    <p:sldId id="281" r:id="rId25"/>
    <p:sldId id="282" r:id="rId26"/>
    <p:sldId id="283" r:id="rId27"/>
  </p:sldIdLst>
  <p:sldSz cx="12192000" cy="6858000"/>
  <p:notesSz cx="7010400" cy="92964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C6128D-4B26-264B-AABD-6382BD816F2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1587D0A-AA1A-EA45-9768-3B7D7BF56A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BDA2E01-0FC4-DE4D-B298-4C3A82517457}"/>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A7640FD8-B861-6D4F-B25A-5C6F8FCF0D2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F8D25C0-D173-054D-8C18-47B5DD5BF759}"/>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212395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F460D1-BB0A-7C4A-BDA6-A461ED7939D5}"/>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88D3A10F-3DC5-5E46-9DE5-8B42C26106C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AFF91D9-96FF-CF40-8BF1-53A44DB4433D}"/>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ACB997DF-6031-1D42-B5BD-6BC87CCD137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10B943-AF96-0E40-A99D-BFDF46934208}"/>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1172406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D71565F-3959-434C-99D8-6CBB5754D41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A1D8FBC-47CD-3941-BC66-04AE499EFF3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E9036FD-CB12-FA48-8921-7AA4874D7726}"/>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9B14AF12-8DFE-5F48-BCA1-4A3B9F0550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4EC7C5-5CB1-1F42-A1AF-F3B1A3C7506D}"/>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57462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3AA3AB-09D6-7E4C-AF57-2A54EB152EA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C48D0F5-A3A3-244D-8E62-07A8713B342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0B08AA0-08CB-1349-A286-AAB786E3F1F6}"/>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FA31D5B9-4B86-D240-8BE5-6082AE8515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DF1234-1FCD-BB45-ACD6-335CC89C97A8}"/>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201559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6473A1-D0DF-EE42-BF96-CC4DF57A103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DBFAB2C-05F8-9342-B14C-34244892E4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BBBE8B5-C7DF-EA42-BA41-ADD19DDEF65F}"/>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89F7D414-4ABF-8C4A-B6BB-3C1B1F6FB8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70D0037-1B1A-C844-961E-32231827B6F2}"/>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77958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C2B8C-D929-F645-A506-A8F6C930D06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EB7BE84-D399-EE45-9AD7-51B7954836F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4FBE6DE-E792-324B-96E5-CEFBA6E80FD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D03D9B2-38AA-DC46-9B67-B6859029A750}"/>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6" name="Tijdelijke aanduiding voor voettekst 5">
            <a:extLst>
              <a:ext uri="{FF2B5EF4-FFF2-40B4-BE49-F238E27FC236}">
                <a16:creationId xmlns:a16="http://schemas.microsoft.com/office/drawing/2014/main" id="{BC198D21-E49E-994A-82E9-00E82E44C8E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C9BA1FC-6930-AC4B-B5CB-7D2F657CD05F}"/>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3782979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487C7-D365-E14A-AFFA-A9D69A10C5B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81BAA13-8758-E44D-953E-B12CC3759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CE88500-B18D-964F-B364-2F8DB589DCB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3F3C737-704F-A54C-8BB6-098A432921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3FECD82-5CB6-254E-8FD8-A12C8633EB2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E22242C-24E3-2D49-A169-307839604AE4}"/>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8" name="Tijdelijke aanduiding voor voettekst 7">
            <a:extLst>
              <a:ext uri="{FF2B5EF4-FFF2-40B4-BE49-F238E27FC236}">
                <a16:creationId xmlns:a16="http://schemas.microsoft.com/office/drawing/2014/main" id="{644422B4-95E3-E647-95D0-3A3AD347E8D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F505A12D-8579-CD46-A7BF-C163FE495770}"/>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355051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2A0DEB-1D0D-FD4B-8306-53E854E9F09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BC2F208-8A3E-F940-84FF-ABACAC8090EA}"/>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4" name="Tijdelijke aanduiding voor voettekst 3">
            <a:extLst>
              <a:ext uri="{FF2B5EF4-FFF2-40B4-BE49-F238E27FC236}">
                <a16:creationId xmlns:a16="http://schemas.microsoft.com/office/drawing/2014/main" id="{826C3615-62E6-5640-8C6F-EA98882A8D0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DB8363A-F257-B44E-B1E5-8845B4E54979}"/>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418793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7C6B353-BC84-394A-9C23-F3D34F81605D}"/>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3" name="Tijdelijke aanduiding voor voettekst 2">
            <a:extLst>
              <a:ext uri="{FF2B5EF4-FFF2-40B4-BE49-F238E27FC236}">
                <a16:creationId xmlns:a16="http://schemas.microsoft.com/office/drawing/2014/main" id="{8BF8CEDC-2400-8544-B836-7A3E7C79867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F2901C4-5471-424B-9D8D-2F2C25B3C0A7}"/>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3701890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CA747-FCDE-8E49-8788-8DBBBD0812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8CCD216-242C-A64C-8FD6-DAA82F4B05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1EC3F48B-7AAD-6747-8206-2D1837260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1D590CE-A925-AE44-AC70-605AF6EE00C2}"/>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6" name="Tijdelijke aanduiding voor voettekst 5">
            <a:extLst>
              <a:ext uri="{FF2B5EF4-FFF2-40B4-BE49-F238E27FC236}">
                <a16:creationId xmlns:a16="http://schemas.microsoft.com/office/drawing/2014/main" id="{589F381F-8433-D543-B766-D5454435C97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12F4CF-BAEC-504D-A7E1-DCA85C137AEC}"/>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1399472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96422-E4DB-6646-BFE9-EBF7B1C1C90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27FCC3C-3A4D-9F42-9E06-4EE3E5EF1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1816255-FB04-4F44-9ECE-B869312EBC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DC9CD26-B18F-F045-9E23-FF27D106BE79}"/>
              </a:ext>
            </a:extLst>
          </p:cNvPr>
          <p:cNvSpPr>
            <a:spLocks noGrp="1"/>
          </p:cNvSpPr>
          <p:nvPr>
            <p:ph type="dt" sz="half" idx="10"/>
          </p:nvPr>
        </p:nvSpPr>
        <p:spPr/>
        <p:txBody>
          <a:bodyPr/>
          <a:lstStyle/>
          <a:p>
            <a:fld id="{EC8F27ED-7B0E-554F-A51B-AC80A890811D}" type="datetimeFigureOut">
              <a:rPr lang="nl-NL" smtClean="0"/>
              <a:t>10-4-2019</a:t>
            </a:fld>
            <a:endParaRPr lang="nl-NL"/>
          </a:p>
        </p:txBody>
      </p:sp>
      <p:sp>
        <p:nvSpPr>
          <p:cNvPr id="6" name="Tijdelijke aanduiding voor voettekst 5">
            <a:extLst>
              <a:ext uri="{FF2B5EF4-FFF2-40B4-BE49-F238E27FC236}">
                <a16:creationId xmlns:a16="http://schemas.microsoft.com/office/drawing/2014/main" id="{DF87F197-CCEA-CF49-B96C-4C762A9C5BE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F1C49FB-1C50-6C48-ABB1-31837903DB30}"/>
              </a:ext>
            </a:extLst>
          </p:cNvPr>
          <p:cNvSpPr>
            <a:spLocks noGrp="1"/>
          </p:cNvSpPr>
          <p:nvPr>
            <p:ph type="sldNum" sz="quarter" idx="12"/>
          </p:nvPr>
        </p:nvSpPr>
        <p:spPr/>
        <p:txBody>
          <a:bodyPr/>
          <a:lstStyle/>
          <a:p>
            <a:fld id="{FCE8FEA6-5D0C-B140-9D02-6BC92B190F73}" type="slidenum">
              <a:rPr lang="nl-NL" smtClean="0"/>
              <a:t>‹nr.›</a:t>
            </a:fld>
            <a:endParaRPr lang="nl-NL"/>
          </a:p>
        </p:txBody>
      </p:sp>
    </p:spTree>
    <p:extLst>
      <p:ext uri="{BB962C8B-B14F-4D97-AF65-F5344CB8AC3E}">
        <p14:creationId xmlns:p14="http://schemas.microsoft.com/office/powerpoint/2010/main" val="15311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7402CF6-E3D0-E74E-9CCA-3D11BFFC5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7CFAB56-6710-F54D-B6D0-EFCCBBDFF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4B4844-510E-7046-8E12-C7CA9BAA9D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F27ED-7B0E-554F-A51B-AC80A890811D}" type="datetimeFigureOut">
              <a:rPr lang="nl-NL" smtClean="0"/>
              <a:t>10-4-2019</a:t>
            </a:fld>
            <a:endParaRPr lang="nl-NL"/>
          </a:p>
        </p:txBody>
      </p:sp>
      <p:sp>
        <p:nvSpPr>
          <p:cNvPr id="5" name="Tijdelijke aanduiding voor voettekst 4">
            <a:extLst>
              <a:ext uri="{FF2B5EF4-FFF2-40B4-BE49-F238E27FC236}">
                <a16:creationId xmlns:a16="http://schemas.microsoft.com/office/drawing/2014/main" id="{2F681A96-A465-034D-BFD0-3F1BCADF0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42BD2A0-6FE6-9A4F-A828-B26A506551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E8FEA6-5D0C-B140-9D02-6BC92B190F73}" type="slidenum">
              <a:rPr lang="nl-NL" smtClean="0"/>
              <a:t>‹nr.›</a:t>
            </a:fld>
            <a:endParaRPr lang="nl-NL"/>
          </a:p>
        </p:txBody>
      </p:sp>
    </p:spTree>
    <p:extLst>
      <p:ext uri="{BB962C8B-B14F-4D97-AF65-F5344CB8AC3E}">
        <p14:creationId xmlns:p14="http://schemas.microsoft.com/office/powerpoint/2010/main" val="4005628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75CF2B-9E8B-214A-A271-2AE79E3E40C6}"/>
              </a:ext>
            </a:extLst>
          </p:cNvPr>
          <p:cNvSpPr>
            <a:spLocks noGrp="1"/>
          </p:cNvSpPr>
          <p:nvPr>
            <p:ph type="ctrTitle"/>
          </p:nvPr>
        </p:nvSpPr>
        <p:spPr>
          <a:xfrm>
            <a:off x="1099038" y="527539"/>
            <a:ext cx="9568962" cy="2048608"/>
          </a:xfrm>
        </p:spPr>
        <p:txBody>
          <a:bodyPr>
            <a:normAutofit/>
          </a:bodyPr>
          <a:lstStyle/>
          <a:p>
            <a:r>
              <a:rPr lang="nl-NL" sz="8000" b="1" dirty="0" smtClean="0">
                <a:solidFill>
                  <a:srgbClr val="FF0000"/>
                </a:solidFill>
              </a:rPr>
              <a:t>Zweeds loopspel </a:t>
            </a:r>
            <a:endParaRPr lang="nl-NL" sz="8000" b="1" dirty="0">
              <a:solidFill>
                <a:srgbClr val="FF0000"/>
              </a:solidFill>
            </a:endParaRPr>
          </a:p>
        </p:txBody>
      </p:sp>
      <p:sp>
        <p:nvSpPr>
          <p:cNvPr id="3" name="Ondertitel 2">
            <a:extLst>
              <a:ext uri="{FF2B5EF4-FFF2-40B4-BE49-F238E27FC236}">
                <a16:creationId xmlns:a16="http://schemas.microsoft.com/office/drawing/2014/main" id="{F156A42A-A908-3741-9AA2-2288CFF73539}"/>
              </a:ext>
            </a:extLst>
          </p:cNvPr>
          <p:cNvSpPr>
            <a:spLocks noGrp="1"/>
          </p:cNvSpPr>
          <p:nvPr>
            <p:ph type="subTitle" idx="1"/>
          </p:nvPr>
        </p:nvSpPr>
        <p:spPr/>
        <p:txBody>
          <a:bodyPr>
            <a:normAutofit fontScale="92500" lnSpcReduction="20000"/>
          </a:bodyPr>
          <a:lstStyle/>
          <a:p>
            <a:r>
              <a:rPr lang="nl-NL" sz="5400" b="1" dirty="0" smtClean="0">
                <a:solidFill>
                  <a:schemeClr val="accent6">
                    <a:lumMod val="50000"/>
                  </a:schemeClr>
                </a:solidFill>
              </a:rPr>
              <a:t>Geschiedenis</a:t>
            </a:r>
          </a:p>
          <a:p>
            <a:endParaRPr lang="nl-NL" dirty="0" smtClean="0"/>
          </a:p>
          <a:p>
            <a:r>
              <a:rPr lang="nl-NL" sz="4000" dirty="0" smtClean="0"/>
              <a:t>WO 1, WO 2 en Koude Oorlog</a:t>
            </a:r>
            <a:endParaRPr lang="nl-NL" sz="4000" dirty="0"/>
          </a:p>
        </p:txBody>
      </p:sp>
    </p:spTree>
    <p:extLst>
      <p:ext uri="{BB962C8B-B14F-4D97-AF65-F5344CB8AC3E}">
        <p14:creationId xmlns:p14="http://schemas.microsoft.com/office/powerpoint/2010/main" val="1091548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4852F-3841-0940-85A4-D9A149D0E569}"/>
              </a:ext>
            </a:extLst>
          </p:cNvPr>
          <p:cNvSpPr>
            <a:spLocks noGrp="1"/>
          </p:cNvSpPr>
          <p:nvPr>
            <p:ph type="title"/>
          </p:nvPr>
        </p:nvSpPr>
        <p:spPr>
          <a:xfrm>
            <a:off x="732692" y="954210"/>
            <a:ext cx="10515600" cy="3837598"/>
          </a:xfrm>
        </p:spPr>
        <p:txBody>
          <a:bodyPr>
            <a:normAutofit fontScale="90000"/>
          </a:bodyPr>
          <a:lstStyle/>
          <a:p>
            <a:r>
              <a:rPr lang="nl-NL" dirty="0" smtClean="0"/>
              <a:t>9.</a:t>
            </a:r>
            <a:r>
              <a:rPr lang="nl-NL" dirty="0" smtClean="0"/>
              <a:t> Wanneer is de Tweede Wereldoorlog begonnen? </a:t>
            </a:r>
            <a:br>
              <a:rPr lang="nl-NL" dirty="0" smtClean="0"/>
            </a:br>
            <a:r>
              <a:rPr lang="nl-NL" dirty="0"/>
              <a:t/>
            </a:r>
            <a:br>
              <a:rPr lang="nl-NL" dirty="0"/>
            </a:br>
            <a:r>
              <a:rPr lang="nl-NL" sz="3100" dirty="0" smtClean="0"/>
              <a:t>A. 1938</a:t>
            </a:r>
            <a:br>
              <a:rPr lang="nl-NL" sz="3100" dirty="0" smtClean="0"/>
            </a:br>
            <a:r>
              <a:rPr lang="nl-NL" sz="3100" dirty="0"/>
              <a:t/>
            </a:r>
            <a:br>
              <a:rPr lang="nl-NL" sz="3100" dirty="0"/>
            </a:br>
            <a:r>
              <a:rPr lang="nl-NL" sz="3100" dirty="0" smtClean="0"/>
              <a:t>B. 1939</a:t>
            </a:r>
            <a:br>
              <a:rPr lang="nl-NL" sz="3100" dirty="0" smtClean="0"/>
            </a:br>
            <a:r>
              <a:rPr lang="nl-NL" sz="3100" dirty="0"/>
              <a:t/>
            </a:r>
            <a:br>
              <a:rPr lang="nl-NL" sz="3100" dirty="0"/>
            </a:br>
            <a:r>
              <a:rPr lang="nl-NL" sz="3100" dirty="0" smtClean="0"/>
              <a:t>C. 1940</a:t>
            </a:r>
            <a:br>
              <a:rPr lang="nl-NL" sz="3100" dirty="0" smtClean="0"/>
            </a:br>
            <a:r>
              <a:rPr lang="nl-NL" sz="3100" dirty="0"/>
              <a:t/>
            </a:r>
            <a:br>
              <a:rPr lang="nl-NL" sz="3100" dirty="0"/>
            </a:br>
            <a:r>
              <a:rPr lang="nl-NL" sz="3100" dirty="0" smtClean="0"/>
              <a:t>D. 1941</a:t>
            </a:r>
            <a:endParaRPr lang="nl-NL" sz="3100" dirty="0"/>
          </a:p>
        </p:txBody>
      </p:sp>
      <p:pic>
        <p:nvPicPr>
          <p:cNvPr id="4" name="Afbeelding 4">
            <a:extLst>
              <a:ext uri="{FF2B5EF4-FFF2-40B4-BE49-F238E27FC236}">
                <a16:creationId xmlns:a16="http://schemas.microsoft.com/office/drawing/2014/main" id="{3E360696-DCED-4E4C-945D-8E4F45B0DB3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754292" y="1895964"/>
            <a:ext cx="4903723" cy="4351338"/>
          </a:xfrm>
          <a:prstGeom prst="rect">
            <a:avLst/>
          </a:prstGeom>
        </p:spPr>
      </p:pic>
    </p:spTree>
    <p:extLst>
      <p:ext uri="{BB962C8B-B14F-4D97-AF65-F5344CB8AC3E}">
        <p14:creationId xmlns:p14="http://schemas.microsoft.com/office/powerpoint/2010/main" val="26644639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5441C-7293-6048-A74A-CA1F372904CA}"/>
              </a:ext>
            </a:extLst>
          </p:cNvPr>
          <p:cNvSpPr>
            <a:spLocks noGrp="1"/>
          </p:cNvSpPr>
          <p:nvPr>
            <p:ph type="title"/>
          </p:nvPr>
        </p:nvSpPr>
        <p:spPr>
          <a:xfrm>
            <a:off x="838200" y="1485900"/>
            <a:ext cx="10495085" cy="3245644"/>
          </a:xfrm>
        </p:spPr>
        <p:txBody>
          <a:bodyPr>
            <a:normAutofit fontScale="90000"/>
          </a:bodyPr>
          <a:lstStyle/>
          <a:p>
            <a:r>
              <a:rPr lang="nl-NL" dirty="0" smtClean="0"/>
              <a:t>10. Op 10 mei 1940 werd Nederland aangevallen door Duitsland. Op 14 mei werd een Nederlandse stad gebombardeerd. Welke stad was dat?</a:t>
            </a:r>
            <a:br>
              <a:rPr lang="nl-NL" dirty="0" smtClean="0"/>
            </a:br>
            <a:r>
              <a:rPr lang="nl-NL" dirty="0"/>
              <a:t/>
            </a:r>
            <a:br>
              <a:rPr lang="nl-NL" dirty="0"/>
            </a:br>
            <a:r>
              <a:rPr lang="nl-NL" sz="3100" dirty="0" smtClean="0"/>
              <a:t>A. Amsterdam</a:t>
            </a:r>
            <a:br>
              <a:rPr lang="nl-NL" sz="3100" dirty="0" smtClean="0"/>
            </a:br>
            <a:r>
              <a:rPr lang="nl-NL" sz="3100" dirty="0"/>
              <a:t/>
            </a:r>
            <a:br>
              <a:rPr lang="nl-NL" sz="3100" dirty="0"/>
            </a:br>
            <a:r>
              <a:rPr lang="nl-NL" sz="3100" dirty="0" smtClean="0"/>
              <a:t>B. Den Haag</a:t>
            </a:r>
            <a:br>
              <a:rPr lang="nl-NL" sz="3100" dirty="0" smtClean="0"/>
            </a:br>
            <a:r>
              <a:rPr lang="nl-NL" sz="3100" dirty="0"/>
              <a:t/>
            </a:r>
            <a:br>
              <a:rPr lang="nl-NL" sz="3100" dirty="0"/>
            </a:br>
            <a:r>
              <a:rPr lang="nl-NL" sz="3100" dirty="0" smtClean="0"/>
              <a:t>C. Utrecht</a:t>
            </a:r>
            <a:br>
              <a:rPr lang="nl-NL" sz="3100" dirty="0" smtClean="0"/>
            </a:br>
            <a:r>
              <a:rPr lang="nl-NL" sz="3100" dirty="0"/>
              <a:t/>
            </a:r>
            <a:br>
              <a:rPr lang="nl-NL" sz="3100" dirty="0"/>
            </a:br>
            <a:r>
              <a:rPr lang="nl-NL" sz="3100" dirty="0" smtClean="0"/>
              <a:t>D. Rotterdam</a:t>
            </a:r>
            <a:endParaRPr lang="nl-NL" sz="3100" dirty="0"/>
          </a:p>
        </p:txBody>
      </p:sp>
      <p:pic>
        <p:nvPicPr>
          <p:cNvPr id="8" name="Afbeelding 8">
            <a:extLst>
              <a:ext uri="{FF2B5EF4-FFF2-40B4-BE49-F238E27FC236}">
                <a16:creationId xmlns:a16="http://schemas.microsoft.com/office/drawing/2014/main" id="{3D9400FE-60DD-EC4D-B16E-4F5C156324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01069" y="2986667"/>
            <a:ext cx="4855308" cy="3489753"/>
          </a:xfrm>
          <a:prstGeom prst="rect">
            <a:avLst/>
          </a:prstGeom>
        </p:spPr>
      </p:pic>
    </p:spTree>
    <p:extLst>
      <p:ext uri="{BB962C8B-B14F-4D97-AF65-F5344CB8AC3E}">
        <p14:creationId xmlns:p14="http://schemas.microsoft.com/office/powerpoint/2010/main" val="354292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041E8D-8F02-DB4D-9479-E4E48E0AF0B0}"/>
              </a:ext>
            </a:extLst>
          </p:cNvPr>
          <p:cNvSpPr>
            <a:spLocks noGrp="1"/>
          </p:cNvSpPr>
          <p:nvPr>
            <p:ph type="title"/>
          </p:nvPr>
        </p:nvSpPr>
        <p:spPr>
          <a:xfrm>
            <a:off x="838200" y="365125"/>
            <a:ext cx="10515600" cy="3283683"/>
          </a:xfrm>
        </p:spPr>
        <p:txBody>
          <a:bodyPr>
            <a:normAutofit fontScale="90000"/>
          </a:bodyPr>
          <a:lstStyle/>
          <a:p>
            <a:r>
              <a:rPr lang="nl-NL" dirty="0" smtClean="0"/>
              <a:t/>
            </a:r>
            <a:br>
              <a:rPr lang="nl-NL" dirty="0" smtClean="0"/>
            </a:br>
            <a:r>
              <a:rPr lang="nl-NL" dirty="0" smtClean="0"/>
              <a:t/>
            </a:r>
            <a:br>
              <a:rPr lang="nl-NL" dirty="0" smtClean="0"/>
            </a:br>
            <a:r>
              <a:rPr lang="nl-NL" dirty="0"/>
              <a:t/>
            </a:r>
            <a:br>
              <a:rPr lang="nl-NL" dirty="0"/>
            </a:br>
            <a:r>
              <a:rPr lang="nl-NL" dirty="0" smtClean="0"/>
              <a:t>11. De Nederlandse regering en het Koninklijk Huis vluchtten weg uit Nederland. Waar gingen ze naar toe?</a:t>
            </a:r>
            <a:br>
              <a:rPr lang="nl-NL" dirty="0" smtClean="0"/>
            </a:br>
            <a:r>
              <a:rPr lang="nl-NL" dirty="0" smtClean="0"/>
              <a:t/>
            </a:r>
            <a:br>
              <a:rPr lang="nl-NL" dirty="0" smtClean="0"/>
            </a:br>
            <a:r>
              <a:rPr lang="nl-NL" dirty="0"/>
              <a:t/>
            </a:r>
            <a:br>
              <a:rPr lang="nl-NL" dirty="0"/>
            </a:br>
            <a:r>
              <a:rPr lang="nl-NL" sz="3100" dirty="0" smtClean="0"/>
              <a:t>A. Verenigd Koninkrijk</a:t>
            </a:r>
            <a:br>
              <a:rPr lang="nl-NL" sz="3100" dirty="0" smtClean="0"/>
            </a:br>
            <a:r>
              <a:rPr lang="nl-NL" sz="3100" dirty="0"/>
              <a:t/>
            </a:r>
            <a:br>
              <a:rPr lang="nl-NL" sz="3100" dirty="0"/>
            </a:br>
            <a:r>
              <a:rPr lang="nl-NL" sz="3100" dirty="0" smtClean="0"/>
              <a:t>B. Verenigde Staten</a:t>
            </a:r>
            <a:br>
              <a:rPr lang="nl-NL" sz="3100" dirty="0" smtClean="0"/>
            </a:br>
            <a:r>
              <a:rPr lang="nl-NL" sz="3100" dirty="0"/>
              <a:t/>
            </a:r>
            <a:br>
              <a:rPr lang="nl-NL" sz="3100" dirty="0"/>
            </a:br>
            <a:r>
              <a:rPr lang="nl-NL" sz="3100" dirty="0" smtClean="0"/>
              <a:t>C. Australië</a:t>
            </a:r>
            <a:r>
              <a:rPr lang="nl-NL" sz="3100" dirty="0" smtClean="0"/>
              <a:t> </a:t>
            </a:r>
            <a:endParaRPr lang="nl-NL" sz="3100" dirty="0"/>
          </a:p>
        </p:txBody>
      </p:sp>
      <p:pic>
        <p:nvPicPr>
          <p:cNvPr id="4" name="Afbeelding 4">
            <a:extLst>
              <a:ext uri="{FF2B5EF4-FFF2-40B4-BE49-F238E27FC236}">
                <a16:creationId xmlns:a16="http://schemas.microsoft.com/office/drawing/2014/main" id="{DCB62E5B-F1BD-6F49-A58A-846AE06C30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1623" y="2675609"/>
            <a:ext cx="5792177" cy="3728714"/>
          </a:xfrm>
          <a:prstGeom prst="rect">
            <a:avLst/>
          </a:prstGeom>
        </p:spPr>
      </p:pic>
    </p:spTree>
    <p:extLst>
      <p:ext uri="{BB962C8B-B14F-4D97-AF65-F5344CB8AC3E}">
        <p14:creationId xmlns:p14="http://schemas.microsoft.com/office/powerpoint/2010/main" val="32236237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A0903-7491-FD40-A8FF-8A24D0EB4918}"/>
              </a:ext>
            </a:extLst>
          </p:cNvPr>
          <p:cNvSpPr>
            <a:spLocks noGrp="1"/>
          </p:cNvSpPr>
          <p:nvPr>
            <p:ph type="title"/>
          </p:nvPr>
        </p:nvSpPr>
        <p:spPr>
          <a:xfrm>
            <a:off x="838200" y="1"/>
            <a:ext cx="10515600" cy="1690688"/>
          </a:xfrm>
        </p:spPr>
        <p:txBody>
          <a:bodyPr>
            <a:normAutofit fontScale="90000"/>
          </a:bodyPr>
          <a:lstStyle/>
          <a:p>
            <a:r>
              <a:rPr lang="nl-NL" dirty="0" smtClean="0"/>
              <a:t/>
            </a:r>
            <a:br>
              <a:rPr lang="nl-NL" dirty="0" smtClean="0"/>
            </a:br>
            <a:r>
              <a:rPr lang="nl-NL" dirty="0"/>
              <a:t/>
            </a:r>
            <a:br>
              <a:rPr lang="nl-NL" dirty="0"/>
            </a:br>
            <a:r>
              <a:rPr lang="nl-NL" dirty="0" smtClean="0"/>
              <a:t/>
            </a:r>
            <a:br>
              <a:rPr lang="nl-NL" dirty="0" smtClean="0"/>
            </a:br>
            <a:r>
              <a:rPr lang="nl-NL" dirty="0" smtClean="0"/>
              <a:t>12</a:t>
            </a:r>
            <a:r>
              <a:rPr lang="nl-NL" dirty="0" smtClean="0"/>
              <a:t>. </a:t>
            </a:r>
            <a:r>
              <a:rPr lang="nl-NL" dirty="0" smtClean="0"/>
              <a:t>Er werden een aantal groepen gediscrimineerd door de Duitsers. Ze werden vernederd, vermoord of naar een concentratiekamp gebracht. In die kampen gebeurden vreselijke dingen. Welke groepen werden gediscrimineerd?</a:t>
            </a:r>
            <a:endParaRPr lang="nl-NL" dirty="0"/>
          </a:p>
        </p:txBody>
      </p:sp>
      <p:pic>
        <p:nvPicPr>
          <p:cNvPr id="5" name="Afbeelding 8">
            <a:extLst>
              <a:ext uri="{FF2B5EF4-FFF2-40B4-BE49-F238E27FC236}">
                <a16:creationId xmlns:a16="http://schemas.microsoft.com/office/drawing/2014/main" id="{7A3EAFBE-A064-3A4B-AEE6-709B08C794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75585" y="3189667"/>
            <a:ext cx="5190391" cy="3546767"/>
          </a:xfrm>
          <a:prstGeom prst="rect">
            <a:avLst/>
          </a:prstGeom>
        </p:spPr>
      </p:pic>
    </p:spTree>
    <p:extLst>
      <p:ext uri="{BB962C8B-B14F-4D97-AF65-F5344CB8AC3E}">
        <p14:creationId xmlns:p14="http://schemas.microsoft.com/office/powerpoint/2010/main" val="1159834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9A267-29AD-A94E-8687-32F7FFC83268}"/>
              </a:ext>
            </a:extLst>
          </p:cNvPr>
          <p:cNvSpPr>
            <a:spLocks noGrp="1"/>
          </p:cNvSpPr>
          <p:nvPr>
            <p:ph type="title"/>
          </p:nvPr>
        </p:nvSpPr>
        <p:spPr>
          <a:xfrm>
            <a:off x="838200" y="365125"/>
            <a:ext cx="10515600" cy="1982421"/>
          </a:xfrm>
        </p:spPr>
        <p:txBody>
          <a:bodyPr>
            <a:normAutofit fontScale="90000"/>
          </a:bodyPr>
          <a:lstStyle/>
          <a:p>
            <a:r>
              <a:rPr lang="nl-NL" dirty="0" smtClean="0"/>
              <a:t>13. Een groep mensen kwam in actie tegen de Duitsers. Ze drukten bv. krantjes, maakten valse persoonsbewijzen en ze hielpen (Joodse) mensen met het onderduiken. Hoe heet deze groep?</a:t>
            </a:r>
            <a:endParaRPr lang="nl-NL" dirty="0"/>
          </a:p>
        </p:txBody>
      </p:sp>
      <p:pic>
        <p:nvPicPr>
          <p:cNvPr id="4" name="Afbeelding 4">
            <a:extLst>
              <a:ext uri="{FF2B5EF4-FFF2-40B4-BE49-F238E27FC236}">
                <a16:creationId xmlns:a16="http://schemas.microsoft.com/office/drawing/2014/main" id="{34C8EC98-B9E1-AC41-89CF-AF265612F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0392" y="3213979"/>
            <a:ext cx="3995410" cy="3216305"/>
          </a:xfrm>
          <a:prstGeom prst="rect">
            <a:avLst/>
          </a:prstGeom>
        </p:spPr>
      </p:pic>
      <p:pic>
        <p:nvPicPr>
          <p:cNvPr id="6" name="Afbeelding 6">
            <a:extLst>
              <a:ext uri="{FF2B5EF4-FFF2-40B4-BE49-F238E27FC236}">
                <a16:creationId xmlns:a16="http://schemas.microsoft.com/office/drawing/2014/main" id="{0A820C88-1562-4949-8560-D766F0AB5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945" y="3635921"/>
            <a:ext cx="3636579" cy="2457148"/>
          </a:xfrm>
          <a:prstGeom prst="rect">
            <a:avLst/>
          </a:prstGeom>
        </p:spPr>
      </p:pic>
    </p:spTree>
    <p:extLst>
      <p:ext uri="{BB962C8B-B14F-4D97-AF65-F5344CB8AC3E}">
        <p14:creationId xmlns:p14="http://schemas.microsoft.com/office/powerpoint/2010/main" val="10729172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D7E085-07BD-FD4C-B2E3-D104D441E612}"/>
              </a:ext>
            </a:extLst>
          </p:cNvPr>
          <p:cNvSpPr>
            <a:spLocks noGrp="1"/>
          </p:cNvSpPr>
          <p:nvPr>
            <p:ph type="title"/>
          </p:nvPr>
        </p:nvSpPr>
        <p:spPr/>
        <p:txBody>
          <a:bodyPr/>
          <a:lstStyle/>
          <a:p>
            <a:r>
              <a:rPr lang="nl-NL" dirty="0" smtClean="0"/>
              <a:t>14. Waarmee konden de mensen eten halen in de gaarkeukens?</a:t>
            </a:r>
            <a:endParaRPr lang="nl-NL" dirty="0"/>
          </a:p>
        </p:txBody>
      </p:sp>
      <p:pic>
        <p:nvPicPr>
          <p:cNvPr id="5" name="Afbeelding 4">
            <a:extLst>
              <a:ext uri="{FF2B5EF4-FFF2-40B4-BE49-F238E27FC236}">
                <a16:creationId xmlns:a16="http://schemas.microsoft.com/office/drawing/2014/main" id="{D08DEC3F-9C0E-0B4F-9D84-A7A886AC8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238" y="2553171"/>
            <a:ext cx="6749562" cy="3622265"/>
          </a:xfrm>
          <a:prstGeom prst="rect">
            <a:avLst/>
          </a:prstGeom>
        </p:spPr>
      </p:pic>
      <p:sp>
        <p:nvSpPr>
          <p:cNvPr id="3" name="Tijdelijke aanduiding voor inhoud 2"/>
          <p:cNvSpPr>
            <a:spLocks noGrp="1"/>
          </p:cNvSpPr>
          <p:nvPr>
            <p:ph idx="1"/>
          </p:nvPr>
        </p:nvSpPr>
        <p:spPr>
          <a:xfrm>
            <a:off x="2324100" y="2441087"/>
            <a:ext cx="10515600" cy="4351338"/>
          </a:xfrm>
        </p:spPr>
        <p:txBody>
          <a:bodyPr/>
          <a:lstStyle/>
          <a:p>
            <a:pPr lvl="2"/>
            <a:endParaRPr lang="nl-NL" dirty="0"/>
          </a:p>
        </p:txBody>
      </p:sp>
    </p:spTree>
    <p:extLst>
      <p:ext uri="{BB962C8B-B14F-4D97-AF65-F5344CB8AC3E}">
        <p14:creationId xmlns:p14="http://schemas.microsoft.com/office/powerpoint/2010/main" val="3175878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D4EE6-B6A8-2740-8DCB-BBE508C514AF}"/>
              </a:ext>
            </a:extLst>
          </p:cNvPr>
          <p:cNvSpPr>
            <a:spLocks noGrp="1"/>
          </p:cNvSpPr>
          <p:nvPr>
            <p:ph type="title"/>
          </p:nvPr>
        </p:nvSpPr>
        <p:spPr/>
        <p:txBody>
          <a:bodyPr>
            <a:normAutofit fontScale="90000"/>
          </a:bodyPr>
          <a:lstStyle/>
          <a:p>
            <a:r>
              <a:rPr lang="nl-NL" dirty="0" smtClean="0"/>
              <a:t>15. Een gedeelte van Nederland werd in de herfst van 1944 al bevrijd. Welk gedeelte was dat?</a:t>
            </a:r>
            <a:endParaRPr lang="nl-NL" dirty="0"/>
          </a:p>
        </p:txBody>
      </p:sp>
      <p:pic>
        <p:nvPicPr>
          <p:cNvPr id="4" name="Afbeelding 4">
            <a:extLst>
              <a:ext uri="{FF2B5EF4-FFF2-40B4-BE49-F238E27FC236}">
                <a16:creationId xmlns:a16="http://schemas.microsoft.com/office/drawing/2014/main" id="{EA26F6FF-BD34-9D42-BD43-CDB28BEB4C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350" y="2299494"/>
            <a:ext cx="6591300" cy="3403600"/>
          </a:xfrm>
          <a:prstGeom prst="rect">
            <a:avLst/>
          </a:prstGeom>
        </p:spPr>
      </p:pic>
    </p:spTree>
    <p:extLst>
      <p:ext uri="{BB962C8B-B14F-4D97-AF65-F5344CB8AC3E}">
        <p14:creationId xmlns:p14="http://schemas.microsoft.com/office/powerpoint/2010/main" val="3441118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A01343-20C4-0F42-A14B-8AFE6BD847E9}"/>
              </a:ext>
            </a:extLst>
          </p:cNvPr>
          <p:cNvSpPr>
            <a:spLocks noGrp="1"/>
          </p:cNvSpPr>
          <p:nvPr>
            <p:ph type="title"/>
          </p:nvPr>
        </p:nvSpPr>
        <p:spPr/>
        <p:txBody>
          <a:bodyPr>
            <a:normAutofit fontScale="90000"/>
          </a:bodyPr>
          <a:lstStyle/>
          <a:p>
            <a:r>
              <a:rPr lang="nl-NL" dirty="0" smtClean="0"/>
              <a:t>16. Een gedeelte van </a:t>
            </a:r>
            <a:r>
              <a:rPr lang="nl-NL" dirty="0" smtClean="0"/>
              <a:t>Nederland </a:t>
            </a:r>
            <a:r>
              <a:rPr lang="nl-NL" dirty="0" smtClean="0"/>
              <a:t>was al bevrijd, maar de rest van Nederland bevrijden was nog een grote strijd. </a:t>
            </a:r>
            <a:r>
              <a:rPr lang="nl-NL" dirty="0" smtClean="0"/>
              <a:t>Hoe wordt die strijd genoemd?</a:t>
            </a:r>
            <a:endParaRPr lang="nl-NL" dirty="0"/>
          </a:p>
        </p:txBody>
      </p:sp>
      <p:pic>
        <p:nvPicPr>
          <p:cNvPr id="4" name="Afbeelding 4">
            <a:extLst>
              <a:ext uri="{FF2B5EF4-FFF2-40B4-BE49-F238E27FC236}">
                <a16:creationId xmlns:a16="http://schemas.microsoft.com/office/drawing/2014/main" id="{22E2468E-D1AE-8449-813F-3B574CD36A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0262" y="2475829"/>
            <a:ext cx="6502400" cy="4000500"/>
          </a:xfrm>
          <a:prstGeom prst="rect">
            <a:avLst/>
          </a:prstGeom>
        </p:spPr>
      </p:pic>
    </p:spTree>
    <p:extLst>
      <p:ext uri="{BB962C8B-B14F-4D97-AF65-F5344CB8AC3E}">
        <p14:creationId xmlns:p14="http://schemas.microsoft.com/office/powerpoint/2010/main" val="1942523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41D0D5-F875-234E-B3A0-5B62B85488A8}"/>
              </a:ext>
            </a:extLst>
          </p:cNvPr>
          <p:cNvSpPr>
            <a:spLocks noGrp="1"/>
          </p:cNvSpPr>
          <p:nvPr>
            <p:ph type="title"/>
          </p:nvPr>
        </p:nvSpPr>
        <p:spPr/>
        <p:txBody>
          <a:bodyPr>
            <a:normAutofit fontScale="90000"/>
          </a:bodyPr>
          <a:lstStyle/>
          <a:p>
            <a:r>
              <a:rPr lang="nl-NL" dirty="0" smtClean="0"/>
              <a:t/>
            </a:r>
            <a:br>
              <a:rPr lang="nl-NL" dirty="0" smtClean="0"/>
            </a:br>
            <a:r>
              <a:rPr lang="nl-NL" dirty="0" smtClean="0"/>
              <a:t>17. De winter van 1944 was erg heftig, na z</a:t>
            </a:r>
            <a:r>
              <a:rPr lang="nl-NL" dirty="0" smtClean="0"/>
              <a:t>oveel jaren oorlog. Hoe wordt die winter ook wel genoemd?</a:t>
            </a:r>
            <a:endParaRPr lang="nl-NL" dirty="0"/>
          </a:p>
        </p:txBody>
      </p:sp>
      <p:pic>
        <p:nvPicPr>
          <p:cNvPr id="4" name="Afbeelding 4">
            <a:extLst>
              <a:ext uri="{FF2B5EF4-FFF2-40B4-BE49-F238E27FC236}">
                <a16:creationId xmlns:a16="http://schemas.microsoft.com/office/drawing/2014/main" id="{2269B74C-A3F5-DD4B-8252-7422312C39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5185" y="2768417"/>
            <a:ext cx="6287965" cy="3524228"/>
          </a:xfrm>
          <a:prstGeom prst="rect">
            <a:avLst/>
          </a:prstGeom>
        </p:spPr>
      </p:pic>
    </p:spTree>
    <p:extLst>
      <p:ext uri="{BB962C8B-B14F-4D97-AF65-F5344CB8AC3E}">
        <p14:creationId xmlns:p14="http://schemas.microsoft.com/office/powerpoint/2010/main" val="2464503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71DA5-E86F-E540-8D86-C7F2A433341D}"/>
              </a:ext>
            </a:extLst>
          </p:cNvPr>
          <p:cNvSpPr>
            <a:spLocks noGrp="1"/>
          </p:cNvSpPr>
          <p:nvPr>
            <p:ph type="title"/>
          </p:nvPr>
        </p:nvSpPr>
        <p:spPr/>
        <p:txBody>
          <a:bodyPr>
            <a:normAutofit fontScale="90000"/>
          </a:bodyPr>
          <a:lstStyle/>
          <a:p>
            <a:r>
              <a:rPr lang="nl-NL" dirty="0" smtClean="0"/>
              <a:t>18. In verschillende plaatsen liggen deze gedenkstenen bij huizen of andere gebouwen. Hoe noem je deze stenen?</a:t>
            </a:r>
            <a:endParaRPr lang="nl-NL" dirty="0"/>
          </a:p>
        </p:txBody>
      </p:sp>
      <p:pic>
        <p:nvPicPr>
          <p:cNvPr id="4" name="Tijdelijke aanduiding voor inhoud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418385" y="3042077"/>
            <a:ext cx="5133870" cy="3424292"/>
          </a:xfrm>
        </p:spPr>
      </p:pic>
    </p:spTree>
    <p:extLst>
      <p:ext uri="{BB962C8B-B14F-4D97-AF65-F5344CB8AC3E}">
        <p14:creationId xmlns:p14="http://schemas.microsoft.com/office/powerpoint/2010/main" val="2641424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08FAEC-7943-C14D-8CB0-A864D08EE779}"/>
              </a:ext>
            </a:extLst>
          </p:cNvPr>
          <p:cNvSpPr>
            <a:spLocks noGrp="1"/>
          </p:cNvSpPr>
          <p:nvPr>
            <p:ph type="title"/>
          </p:nvPr>
        </p:nvSpPr>
        <p:spPr/>
        <p:txBody>
          <a:bodyPr>
            <a:normAutofit fontScale="90000"/>
          </a:bodyPr>
          <a:lstStyle/>
          <a:p>
            <a:r>
              <a:rPr lang="nl-NL" dirty="0" smtClean="0"/>
              <a:t>1. </a:t>
            </a:r>
            <a:r>
              <a:rPr lang="nl-NL" dirty="0" smtClean="0"/>
              <a:t>De kroonprins van Oostenrijk-Hongarije, Frans Ferdinand, werd samen met zijn vrouw vermoord. Waar gebeurde dat?</a:t>
            </a:r>
            <a:endParaRPr lang="nl-NL" dirty="0"/>
          </a:p>
        </p:txBody>
      </p:sp>
      <p:pic>
        <p:nvPicPr>
          <p:cNvPr id="5" name="Tijdelijke aanduiding voor inhoud 4"/>
          <p:cNvPicPr>
            <a:picLocks noGrp="1" noChangeAspect="1"/>
          </p:cNvPicPr>
          <p:nvPr>
            <p:ph idx="1"/>
          </p:nvPr>
        </p:nvPicPr>
        <p:blipFill>
          <a:blip r:embed="rId2"/>
          <a:stretch>
            <a:fillRect/>
          </a:stretch>
        </p:blipFill>
        <p:spPr>
          <a:xfrm>
            <a:off x="4620640" y="2571658"/>
            <a:ext cx="2950720" cy="2859272"/>
          </a:xfrm>
          <a:prstGeom prst="rect">
            <a:avLst/>
          </a:prstGeom>
        </p:spPr>
      </p:pic>
    </p:spTree>
    <p:extLst>
      <p:ext uri="{BB962C8B-B14F-4D97-AF65-F5344CB8AC3E}">
        <p14:creationId xmlns:p14="http://schemas.microsoft.com/office/powerpoint/2010/main" val="7038127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752C7-9F40-6545-998D-510FED19E942}"/>
              </a:ext>
            </a:extLst>
          </p:cNvPr>
          <p:cNvSpPr>
            <a:spLocks noGrp="1"/>
          </p:cNvSpPr>
          <p:nvPr>
            <p:ph type="title"/>
          </p:nvPr>
        </p:nvSpPr>
        <p:spPr/>
        <p:txBody>
          <a:bodyPr/>
          <a:lstStyle/>
          <a:p>
            <a:r>
              <a:rPr lang="nl-NL" dirty="0" smtClean="0"/>
              <a:t>19</a:t>
            </a:r>
            <a:r>
              <a:rPr lang="nl-NL" dirty="0" smtClean="0"/>
              <a:t>. Waarom zijn wij elk jaar op 4 mei om 20.00 uur twee minuten stil?</a:t>
            </a:r>
            <a:endParaRPr lang="nl-NL" dirty="0"/>
          </a:p>
        </p:txBody>
      </p:sp>
      <p:pic>
        <p:nvPicPr>
          <p:cNvPr id="5" name="Tijdelijke aanduiding voor inhoud 4">
            <a:extLst>
              <a:ext uri="{FF2B5EF4-FFF2-40B4-BE49-F238E27FC236}">
                <a16:creationId xmlns:a16="http://schemas.microsoft.com/office/drawing/2014/main" id="{EA2FB2D6-D9E5-E14B-A920-D404D5894E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2496" y="1825625"/>
            <a:ext cx="6527007" cy="4351338"/>
          </a:xfrm>
          <a:prstGeom prst="rect">
            <a:avLst/>
          </a:prstGeom>
        </p:spPr>
      </p:pic>
    </p:spTree>
    <p:extLst>
      <p:ext uri="{BB962C8B-B14F-4D97-AF65-F5344CB8AC3E}">
        <p14:creationId xmlns:p14="http://schemas.microsoft.com/office/powerpoint/2010/main" val="3929913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BE4DD-C7F4-0C4F-BD2D-2EFD12A7F5B4}"/>
              </a:ext>
            </a:extLst>
          </p:cNvPr>
          <p:cNvSpPr>
            <a:spLocks noGrp="1"/>
          </p:cNvSpPr>
          <p:nvPr>
            <p:ph type="title"/>
          </p:nvPr>
        </p:nvSpPr>
        <p:spPr>
          <a:xfrm>
            <a:off x="820615" y="118940"/>
            <a:ext cx="10515600" cy="1325563"/>
          </a:xfrm>
        </p:spPr>
        <p:txBody>
          <a:bodyPr/>
          <a:lstStyle/>
          <a:p>
            <a:r>
              <a:rPr lang="nl-NL" dirty="0" smtClean="0"/>
              <a:t>20. Wat vieren we op 5 mei?</a:t>
            </a:r>
            <a:endParaRPr lang="nl-NL" dirty="0"/>
          </a:p>
        </p:txBody>
      </p:sp>
      <p:pic>
        <p:nvPicPr>
          <p:cNvPr id="4" name="Afbeelding 4">
            <a:extLst>
              <a:ext uri="{FF2B5EF4-FFF2-40B4-BE49-F238E27FC236}">
                <a16:creationId xmlns:a16="http://schemas.microsoft.com/office/drawing/2014/main" id="{D7E8D086-7632-8047-88DC-4630CDA9FD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9064" y="1815600"/>
            <a:ext cx="4448419" cy="4548383"/>
          </a:xfrm>
          <a:prstGeom prst="rect">
            <a:avLst/>
          </a:prstGeom>
        </p:spPr>
      </p:pic>
    </p:spTree>
    <p:extLst>
      <p:ext uri="{BB962C8B-B14F-4D97-AF65-F5344CB8AC3E}">
        <p14:creationId xmlns:p14="http://schemas.microsoft.com/office/powerpoint/2010/main" val="28869447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0034A9-D6A6-DF4C-908E-4290CB827D38}"/>
              </a:ext>
            </a:extLst>
          </p:cNvPr>
          <p:cNvSpPr>
            <a:spLocks noGrp="1"/>
          </p:cNvSpPr>
          <p:nvPr>
            <p:ph type="title"/>
          </p:nvPr>
        </p:nvSpPr>
        <p:spPr/>
        <p:txBody>
          <a:bodyPr>
            <a:normAutofit fontScale="90000"/>
          </a:bodyPr>
          <a:lstStyle/>
          <a:p>
            <a:r>
              <a:rPr lang="nl-NL" dirty="0" smtClean="0"/>
              <a:t>21. Na de Tweede Wereldoorlog werd Europa in twee gebieden verdeeld. Welke gebieden waren dat?</a:t>
            </a:r>
            <a:endParaRPr lang="nl-NL" dirty="0"/>
          </a:p>
        </p:txBody>
      </p:sp>
      <p:pic>
        <p:nvPicPr>
          <p:cNvPr id="4" name="Afbeelding 4">
            <a:extLst>
              <a:ext uri="{FF2B5EF4-FFF2-40B4-BE49-F238E27FC236}">
                <a16:creationId xmlns:a16="http://schemas.microsoft.com/office/drawing/2014/main" id="{9F8C930E-2922-554D-99D6-5837EB52F6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39239" y="1919740"/>
            <a:ext cx="4432300" cy="4508719"/>
          </a:xfrm>
          <a:prstGeom prst="rect">
            <a:avLst/>
          </a:prstGeom>
        </p:spPr>
      </p:pic>
    </p:spTree>
    <p:extLst>
      <p:ext uri="{BB962C8B-B14F-4D97-AF65-F5344CB8AC3E}">
        <p14:creationId xmlns:p14="http://schemas.microsoft.com/office/powerpoint/2010/main" val="28254587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965130-2355-504B-8811-38389ADCA543}"/>
              </a:ext>
            </a:extLst>
          </p:cNvPr>
          <p:cNvSpPr>
            <a:spLocks noGrp="1"/>
          </p:cNvSpPr>
          <p:nvPr>
            <p:ph type="title"/>
          </p:nvPr>
        </p:nvSpPr>
        <p:spPr/>
        <p:txBody>
          <a:bodyPr>
            <a:normAutofit fontScale="90000"/>
          </a:bodyPr>
          <a:lstStyle/>
          <a:p>
            <a:r>
              <a:rPr lang="nl-NL" dirty="0" smtClean="0"/>
              <a:t/>
            </a:r>
            <a:br>
              <a:rPr lang="nl-NL" dirty="0" smtClean="0"/>
            </a:br>
            <a:r>
              <a:rPr lang="nl-NL" dirty="0" smtClean="0"/>
              <a:t>22. Hieronder zie je een spotprent met twee leiders van landen die het niet met elkaar eens waren. Welke landen waren het oneens in de tijd na de Tweede Wereldoorlog?</a:t>
            </a:r>
            <a:endParaRPr lang="nl-NL" dirty="0"/>
          </a:p>
        </p:txBody>
      </p:sp>
      <p:pic>
        <p:nvPicPr>
          <p:cNvPr id="4" name="Afbeelding 4">
            <a:extLst>
              <a:ext uri="{FF2B5EF4-FFF2-40B4-BE49-F238E27FC236}">
                <a16:creationId xmlns:a16="http://schemas.microsoft.com/office/drawing/2014/main" id="{BE8C4BD6-7C07-D744-93CA-A72857C750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1661" y="2897996"/>
            <a:ext cx="7056315" cy="3638413"/>
          </a:xfrm>
          <a:prstGeom prst="rect">
            <a:avLst/>
          </a:prstGeom>
        </p:spPr>
      </p:pic>
    </p:spTree>
    <p:extLst>
      <p:ext uri="{BB962C8B-B14F-4D97-AF65-F5344CB8AC3E}">
        <p14:creationId xmlns:p14="http://schemas.microsoft.com/office/powerpoint/2010/main" val="1810705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F43B3-2200-6746-AD7B-581826B38E4D}"/>
              </a:ext>
            </a:extLst>
          </p:cNvPr>
          <p:cNvSpPr>
            <a:spLocks noGrp="1"/>
          </p:cNvSpPr>
          <p:nvPr>
            <p:ph type="title"/>
          </p:nvPr>
        </p:nvSpPr>
        <p:spPr/>
        <p:txBody>
          <a:bodyPr/>
          <a:lstStyle/>
          <a:p>
            <a:r>
              <a:rPr lang="nl-NL" dirty="0" smtClean="0"/>
              <a:t>23. Hoe noemen we de onrustige tijd na de Tweede Wereldoorlog?</a:t>
            </a:r>
            <a:endParaRPr lang="nl-NL" dirty="0"/>
          </a:p>
        </p:txBody>
      </p:sp>
      <p:pic>
        <p:nvPicPr>
          <p:cNvPr id="4" name="Afbeelding 4">
            <a:extLst>
              <a:ext uri="{FF2B5EF4-FFF2-40B4-BE49-F238E27FC236}">
                <a16:creationId xmlns:a16="http://schemas.microsoft.com/office/drawing/2014/main" id="{8817D621-B333-744A-9104-EF17A004B0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5608" y="2118275"/>
            <a:ext cx="5715000" cy="4152900"/>
          </a:xfrm>
          <a:prstGeom prst="rect">
            <a:avLst/>
          </a:prstGeom>
        </p:spPr>
      </p:pic>
    </p:spTree>
    <p:extLst>
      <p:ext uri="{BB962C8B-B14F-4D97-AF65-F5344CB8AC3E}">
        <p14:creationId xmlns:p14="http://schemas.microsoft.com/office/powerpoint/2010/main" val="1003468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C7793-228A-554B-8918-00D1C0DD4DF2}"/>
              </a:ext>
            </a:extLst>
          </p:cNvPr>
          <p:cNvSpPr>
            <a:spLocks noGrp="1"/>
          </p:cNvSpPr>
          <p:nvPr>
            <p:ph type="title"/>
          </p:nvPr>
        </p:nvSpPr>
        <p:spPr>
          <a:xfrm>
            <a:off x="583223" y="2194718"/>
            <a:ext cx="10515600" cy="1325563"/>
          </a:xfrm>
        </p:spPr>
        <p:txBody>
          <a:bodyPr>
            <a:normAutofit fontScale="90000"/>
          </a:bodyPr>
          <a:lstStyle/>
          <a:p>
            <a:r>
              <a:rPr lang="nl-NL" dirty="0" smtClean="0"/>
              <a:t>24. De Berlijnse muur, die de stad scheidde in Oost- en West-Berlijn, werd door burgers afgebroken. Met hamers sloegen ze gaten in de muur. Wanneer gebeurde dit?</a:t>
            </a:r>
            <a:br>
              <a:rPr lang="nl-NL" dirty="0" smtClean="0"/>
            </a:br>
            <a:r>
              <a:rPr lang="nl-NL" dirty="0"/>
              <a:t/>
            </a:r>
            <a:br>
              <a:rPr lang="nl-NL" dirty="0"/>
            </a:br>
            <a:r>
              <a:rPr lang="nl-NL" sz="3100" dirty="0" smtClean="0"/>
              <a:t>A. november 1989</a:t>
            </a:r>
            <a:br>
              <a:rPr lang="nl-NL" sz="3100" dirty="0" smtClean="0"/>
            </a:br>
            <a:r>
              <a:rPr lang="nl-NL" sz="3100" dirty="0"/>
              <a:t/>
            </a:r>
            <a:br>
              <a:rPr lang="nl-NL" sz="3100" dirty="0"/>
            </a:br>
            <a:r>
              <a:rPr lang="nl-NL" sz="3100" dirty="0" smtClean="0"/>
              <a:t>B. november 1990</a:t>
            </a:r>
            <a:br>
              <a:rPr lang="nl-NL" sz="3100" dirty="0" smtClean="0"/>
            </a:br>
            <a:r>
              <a:rPr lang="nl-NL" sz="3100" dirty="0"/>
              <a:t/>
            </a:r>
            <a:br>
              <a:rPr lang="nl-NL" sz="3100" dirty="0"/>
            </a:br>
            <a:r>
              <a:rPr lang="nl-NL" sz="3100" dirty="0" smtClean="0"/>
              <a:t>C. november 1991</a:t>
            </a:r>
            <a:endParaRPr lang="nl-NL" sz="3100" dirty="0"/>
          </a:p>
        </p:txBody>
      </p:sp>
      <p:pic>
        <p:nvPicPr>
          <p:cNvPr id="4" name="Afbeelding 4">
            <a:extLst>
              <a:ext uri="{FF2B5EF4-FFF2-40B4-BE49-F238E27FC236}">
                <a16:creationId xmlns:a16="http://schemas.microsoft.com/office/drawing/2014/main" id="{E37AD839-E3E7-974E-ACBB-9614B29CEB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4760" y="2857500"/>
            <a:ext cx="6672290" cy="3768786"/>
          </a:xfrm>
          <a:prstGeom prst="rect">
            <a:avLst/>
          </a:prstGeom>
        </p:spPr>
      </p:pic>
    </p:spTree>
    <p:extLst>
      <p:ext uri="{BB962C8B-B14F-4D97-AF65-F5344CB8AC3E}">
        <p14:creationId xmlns:p14="http://schemas.microsoft.com/office/powerpoint/2010/main" val="21904639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97C6F-1895-564A-A01D-E85331C2EF2D}"/>
              </a:ext>
            </a:extLst>
          </p:cNvPr>
          <p:cNvSpPr>
            <a:spLocks noGrp="1"/>
          </p:cNvSpPr>
          <p:nvPr>
            <p:ph type="title"/>
          </p:nvPr>
        </p:nvSpPr>
        <p:spPr/>
        <p:txBody>
          <a:bodyPr>
            <a:normAutofit fontScale="90000"/>
          </a:bodyPr>
          <a:lstStyle/>
          <a:p>
            <a:r>
              <a:rPr lang="nl-NL" dirty="0" smtClean="0"/>
              <a:t/>
            </a:r>
            <a:br>
              <a:rPr lang="nl-NL" dirty="0" smtClean="0"/>
            </a:br>
            <a:r>
              <a:rPr lang="nl-NL" dirty="0"/>
              <a:t/>
            </a:r>
            <a:br>
              <a:rPr lang="nl-NL" dirty="0"/>
            </a:br>
            <a:r>
              <a:rPr lang="nl-NL" dirty="0" smtClean="0"/>
              <a:t/>
            </a:r>
            <a:br>
              <a:rPr lang="nl-NL" dirty="0" smtClean="0"/>
            </a:br>
            <a:r>
              <a:rPr lang="nl-NL" dirty="0"/>
              <a:t/>
            </a:r>
            <a:br>
              <a:rPr lang="nl-NL" dirty="0"/>
            </a:br>
            <a:r>
              <a:rPr lang="nl-NL" dirty="0" smtClean="0"/>
              <a:t/>
            </a:r>
            <a:br>
              <a:rPr lang="nl-NL" dirty="0" smtClean="0"/>
            </a:br>
            <a:r>
              <a:rPr lang="nl-NL" dirty="0"/>
              <a:t/>
            </a:r>
            <a:br>
              <a:rPr lang="nl-NL" dirty="0"/>
            </a:br>
            <a:r>
              <a:rPr lang="nl-NL" dirty="0" smtClean="0"/>
              <a:t/>
            </a:r>
            <a:br>
              <a:rPr lang="nl-NL" dirty="0" smtClean="0"/>
            </a:br>
            <a:r>
              <a:rPr lang="nl-NL" dirty="0"/>
              <a:t/>
            </a:r>
            <a:br>
              <a:rPr lang="nl-NL" dirty="0"/>
            </a:br>
            <a:r>
              <a:rPr lang="nl-NL" dirty="0" smtClean="0"/>
              <a:t>25. Europese landen werken steeds meer samen en maken afspraken. Deze samenwerking vindt plaatsen in de Europese Unie (EU). Wanneer is de EU opgericht?</a:t>
            </a:r>
            <a:br>
              <a:rPr lang="nl-NL" dirty="0" smtClean="0"/>
            </a:br>
            <a:r>
              <a:rPr lang="nl-NL" dirty="0"/>
              <a:t/>
            </a:r>
            <a:br>
              <a:rPr lang="nl-NL" dirty="0"/>
            </a:br>
            <a:r>
              <a:rPr lang="nl-NL" dirty="0" smtClean="0"/>
              <a:t>A. 1951</a:t>
            </a:r>
            <a:br>
              <a:rPr lang="nl-NL" dirty="0" smtClean="0"/>
            </a:br>
            <a:r>
              <a:rPr lang="nl-NL" dirty="0"/>
              <a:t/>
            </a:r>
            <a:br>
              <a:rPr lang="nl-NL" dirty="0"/>
            </a:br>
            <a:r>
              <a:rPr lang="nl-NL" dirty="0" smtClean="0"/>
              <a:t>B. 1957</a:t>
            </a:r>
            <a:br>
              <a:rPr lang="nl-NL" dirty="0" smtClean="0"/>
            </a:br>
            <a:r>
              <a:rPr lang="nl-NL" dirty="0"/>
              <a:t/>
            </a:r>
            <a:br>
              <a:rPr lang="nl-NL" dirty="0"/>
            </a:br>
            <a:r>
              <a:rPr lang="nl-NL" dirty="0" smtClean="0"/>
              <a:t>C. 1992</a:t>
            </a:r>
            <a:endParaRPr lang="nl-NL" dirty="0"/>
          </a:p>
        </p:txBody>
      </p:sp>
      <p:pic>
        <p:nvPicPr>
          <p:cNvPr id="4" name="Afbeelding 4">
            <a:extLst>
              <a:ext uri="{FF2B5EF4-FFF2-40B4-BE49-F238E27FC236}">
                <a16:creationId xmlns:a16="http://schemas.microsoft.com/office/drawing/2014/main" id="{67A23979-A174-B14C-A609-1CA3DFEE7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6561" y="3122552"/>
            <a:ext cx="3941885" cy="2726470"/>
          </a:xfrm>
          <a:prstGeom prst="rect">
            <a:avLst/>
          </a:prstGeom>
        </p:spPr>
      </p:pic>
    </p:spTree>
    <p:extLst>
      <p:ext uri="{BB962C8B-B14F-4D97-AF65-F5344CB8AC3E}">
        <p14:creationId xmlns:p14="http://schemas.microsoft.com/office/powerpoint/2010/main" val="81585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F9078-FCE8-C746-9F1D-74C7584D8426}"/>
              </a:ext>
            </a:extLst>
          </p:cNvPr>
          <p:cNvSpPr>
            <a:spLocks noGrp="1"/>
          </p:cNvSpPr>
          <p:nvPr>
            <p:ph type="title"/>
          </p:nvPr>
        </p:nvSpPr>
        <p:spPr/>
        <p:txBody>
          <a:bodyPr>
            <a:normAutofit fontScale="90000"/>
          </a:bodyPr>
          <a:lstStyle/>
          <a:p>
            <a:r>
              <a:rPr lang="nl-NL" dirty="0" smtClean="0"/>
              <a:t>2. Na de moord op Frans Ferdinand begon de Eerste Wereldoorlog. Er was vooraf al veel ruzie en onrust tussen landen. Wanneer startte de oorlog?</a:t>
            </a:r>
            <a:endParaRPr lang="nl-NL" dirty="0"/>
          </a:p>
        </p:txBody>
      </p:sp>
      <p:pic>
        <p:nvPicPr>
          <p:cNvPr id="5" name="Afbeelding 4">
            <a:extLst>
              <a:ext uri="{FF2B5EF4-FFF2-40B4-BE49-F238E27FC236}">
                <a16:creationId xmlns:a16="http://schemas.microsoft.com/office/drawing/2014/main" id="{3173267D-2A36-0243-AEC2-5B1777BF8A4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008159" y="1931132"/>
            <a:ext cx="4061881" cy="4351338"/>
          </a:xfrm>
          <a:prstGeom prst="rect">
            <a:avLst/>
          </a:prstGeom>
        </p:spPr>
      </p:pic>
      <p:sp>
        <p:nvSpPr>
          <p:cNvPr id="3" name="Tijdelijke aanduiding voor inhoud 2"/>
          <p:cNvSpPr>
            <a:spLocks noGrp="1"/>
          </p:cNvSpPr>
          <p:nvPr>
            <p:ph idx="1"/>
          </p:nvPr>
        </p:nvSpPr>
        <p:spPr/>
        <p:txBody>
          <a:bodyPr/>
          <a:lstStyle/>
          <a:p>
            <a:endParaRPr lang="nl-NL" dirty="0" smtClean="0"/>
          </a:p>
          <a:p>
            <a:pPr marL="0" indent="0">
              <a:buNone/>
            </a:pPr>
            <a:endParaRPr lang="nl-NL" dirty="0"/>
          </a:p>
          <a:p>
            <a:pPr marL="514350" indent="-514350">
              <a:buAutoNum type="alphaUcPeriod"/>
            </a:pPr>
            <a:r>
              <a:rPr lang="nl-NL" dirty="0" smtClean="0"/>
              <a:t>1914</a:t>
            </a:r>
          </a:p>
          <a:p>
            <a:pPr marL="514350" indent="-514350">
              <a:buAutoNum type="alphaUcPeriod"/>
            </a:pPr>
            <a:endParaRPr lang="nl-NL" dirty="0"/>
          </a:p>
          <a:p>
            <a:pPr marL="514350" indent="-514350">
              <a:buAutoNum type="alphaUcPeriod"/>
            </a:pPr>
            <a:r>
              <a:rPr lang="nl-NL" dirty="0" smtClean="0"/>
              <a:t>1915</a:t>
            </a:r>
          </a:p>
          <a:p>
            <a:pPr marL="514350" indent="-514350">
              <a:buAutoNum type="alphaUcPeriod"/>
            </a:pPr>
            <a:endParaRPr lang="nl-NL" dirty="0"/>
          </a:p>
          <a:p>
            <a:pPr marL="514350" indent="-514350">
              <a:buAutoNum type="alphaUcPeriod"/>
            </a:pPr>
            <a:r>
              <a:rPr lang="nl-NL" dirty="0" smtClean="0"/>
              <a:t>1916</a:t>
            </a:r>
            <a:endParaRPr lang="nl-NL" dirty="0"/>
          </a:p>
        </p:txBody>
      </p:sp>
    </p:spTree>
    <p:extLst>
      <p:ext uri="{BB962C8B-B14F-4D97-AF65-F5344CB8AC3E}">
        <p14:creationId xmlns:p14="http://schemas.microsoft.com/office/powerpoint/2010/main" val="1835638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E7F4D-E5F6-F849-98D2-719AE23C79A3}"/>
              </a:ext>
            </a:extLst>
          </p:cNvPr>
          <p:cNvSpPr>
            <a:spLocks noGrp="1"/>
          </p:cNvSpPr>
          <p:nvPr>
            <p:ph type="title"/>
          </p:nvPr>
        </p:nvSpPr>
        <p:spPr>
          <a:xfrm>
            <a:off x="838200" y="365125"/>
            <a:ext cx="10515600" cy="5771906"/>
          </a:xfrm>
        </p:spPr>
        <p:txBody>
          <a:bodyPr>
            <a:normAutofit fontScale="90000"/>
          </a:bodyPr>
          <a:lstStyle/>
          <a:p>
            <a:r>
              <a:rPr lang="nl-NL" dirty="0" smtClean="0"/>
              <a:t>3. Welke landen hoorden er bij de centralen in WO 1? Noteer de vetgedrukte letters van de landen.</a:t>
            </a:r>
            <a:br>
              <a:rPr lang="nl-NL" dirty="0" smtClean="0"/>
            </a:br>
            <a:r>
              <a:rPr lang="nl-NL" dirty="0"/>
              <a:t/>
            </a:r>
            <a:br>
              <a:rPr lang="nl-NL" dirty="0"/>
            </a:br>
            <a:r>
              <a:rPr lang="nl-NL" sz="2200" dirty="0" smtClean="0"/>
              <a:t>- </a:t>
            </a:r>
            <a:r>
              <a:rPr lang="nl-NL" sz="2200" b="1" dirty="0" smtClean="0"/>
              <a:t>Du</a:t>
            </a:r>
            <a:r>
              <a:rPr lang="nl-NL" sz="2200" dirty="0" smtClean="0"/>
              <a:t>itsland</a:t>
            </a:r>
            <a:br>
              <a:rPr lang="nl-NL" sz="2200" dirty="0" smtClean="0"/>
            </a:br>
            <a:r>
              <a:rPr lang="nl-NL" sz="2200" dirty="0" smtClean="0"/>
              <a:t>- </a:t>
            </a:r>
            <a:r>
              <a:rPr lang="nl-NL" sz="2200" b="1" dirty="0"/>
              <a:t>It</a:t>
            </a:r>
            <a:r>
              <a:rPr lang="nl-NL" sz="2200" dirty="0"/>
              <a:t>alië</a:t>
            </a:r>
            <a:br>
              <a:rPr lang="nl-NL" sz="2200" dirty="0"/>
            </a:br>
            <a:r>
              <a:rPr lang="nl-NL" sz="2200" dirty="0"/>
              <a:t>- </a:t>
            </a:r>
            <a:r>
              <a:rPr lang="nl-NL" sz="2200" b="1" dirty="0"/>
              <a:t>V</a:t>
            </a:r>
            <a:r>
              <a:rPr lang="nl-NL" sz="2200" dirty="0"/>
              <a:t>erenigde</a:t>
            </a:r>
            <a:r>
              <a:rPr lang="nl-NL" sz="2200" b="1" dirty="0"/>
              <a:t> </a:t>
            </a:r>
            <a:r>
              <a:rPr lang="nl-NL" sz="2200" b="1" dirty="0" smtClean="0"/>
              <a:t>Staten</a:t>
            </a:r>
            <a:r>
              <a:rPr lang="nl-NL" sz="2200" dirty="0" smtClean="0"/>
              <a:t/>
            </a:r>
            <a:br>
              <a:rPr lang="nl-NL" sz="2200" dirty="0" smtClean="0"/>
            </a:br>
            <a:r>
              <a:rPr lang="nl-NL" sz="2200" dirty="0" smtClean="0"/>
              <a:t>- </a:t>
            </a:r>
            <a:r>
              <a:rPr lang="nl-NL" sz="2200" b="1" dirty="0" smtClean="0"/>
              <a:t>O</a:t>
            </a:r>
            <a:r>
              <a:rPr lang="nl-NL" sz="2200" dirty="0" smtClean="0"/>
              <a:t>ostenrijk-</a:t>
            </a:r>
            <a:r>
              <a:rPr lang="nl-NL" sz="2200" b="1" dirty="0" smtClean="0"/>
              <a:t>H</a:t>
            </a:r>
            <a:r>
              <a:rPr lang="nl-NL" sz="2200" dirty="0" smtClean="0"/>
              <a:t>ongarije</a:t>
            </a:r>
            <a:br>
              <a:rPr lang="nl-NL" sz="2200" dirty="0" smtClean="0"/>
            </a:br>
            <a:r>
              <a:rPr lang="nl-NL" sz="2200" dirty="0" smtClean="0"/>
              <a:t>- </a:t>
            </a:r>
            <a:r>
              <a:rPr lang="nl-NL" sz="2200" b="1" dirty="0"/>
              <a:t>Se</a:t>
            </a:r>
            <a:r>
              <a:rPr lang="nl-NL" sz="2200" dirty="0"/>
              <a:t>rvië</a:t>
            </a:r>
            <a:r>
              <a:rPr lang="nl-NL" sz="2200" dirty="0" smtClean="0"/>
              <a:t/>
            </a:r>
            <a:br>
              <a:rPr lang="nl-NL" sz="2200" dirty="0" smtClean="0"/>
            </a:br>
            <a:r>
              <a:rPr lang="nl-NL" sz="2200" dirty="0" smtClean="0"/>
              <a:t>- </a:t>
            </a:r>
            <a:r>
              <a:rPr lang="nl-NL" sz="2200" b="1" dirty="0" smtClean="0"/>
              <a:t>Tu</a:t>
            </a:r>
            <a:r>
              <a:rPr lang="nl-NL" sz="2200" dirty="0" smtClean="0"/>
              <a:t>rkije</a:t>
            </a:r>
            <a:br>
              <a:rPr lang="nl-NL" sz="2200" dirty="0" smtClean="0"/>
            </a:br>
            <a:r>
              <a:rPr lang="nl-NL" sz="2200" dirty="0" smtClean="0"/>
              <a:t>- </a:t>
            </a:r>
            <a:r>
              <a:rPr lang="nl-NL" sz="2200" b="1" dirty="0"/>
              <a:t>Ru</a:t>
            </a:r>
            <a:r>
              <a:rPr lang="nl-NL" sz="2200" dirty="0"/>
              <a:t>sland </a:t>
            </a:r>
            <a:r>
              <a:rPr lang="nl-NL" sz="2200" dirty="0" smtClean="0"/>
              <a:t/>
            </a:r>
            <a:br>
              <a:rPr lang="nl-NL" sz="2200" dirty="0" smtClean="0"/>
            </a:br>
            <a:r>
              <a:rPr lang="nl-NL" sz="2200" dirty="0" smtClean="0"/>
              <a:t>- </a:t>
            </a:r>
            <a:r>
              <a:rPr lang="nl-NL" sz="2200" b="1" dirty="0" smtClean="0"/>
              <a:t>Bu</a:t>
            </a:r>
            <a:r>
              <a:rPr lang="nl-NL" sz="2200" dirty="0" smtClean="0"/>
              <a:t>lgarije</a:t>
            </a:r>
            <a:br>
              <a:rPr lang="nl-NL" sz="2200" dirty="0" smtClean="0"/>
            </a:br>
            <a:r>
              <a:rPr lang="nl-NL" sz="2200" dirty="0" smtClean="0"/>
              <a:t>- </a:t>
            </a:r>
            <a:r>
              <a:rPr lang="nl-NL" sz="2200" b="1" dirty="0" smtClean="0"/>
              <a:t>Fr</a:t>
            </a:r>
            <a:r>
              <a:rPr lang="nl-NL" sz="2200" dirty="0" smtClean="0"/>
              <a:t>ankrijk</a:t>
            </a:r>
            <a:br>
              <a:rPr lang="nl-NL" sz="2200" dirty="0" smtClean="0"/>
            </a:br>
            <a:r>
              <a:rPr lang="nl-NL" sz="2200" dirty="0" smtClean="0"/>
              <a:t>- </a:t>
            </a:r>
            <a:r>
              <a:rPr lang="nl-NL" sz="2200" b="1" dirty="0" smtClean="0"/>
              <a:t>V</a:t>
            </a:r>
            <a:r>
              <a:rPr lang="nl-NL" sz="2200" dirty="0" smtClean="0"/>
              <a:t>erenigd </a:t>
            </a:r>
            <a:r>
              <a:rPr lang="nl-NL" sz="2200" b="1" dirty="0" smtClean="0"/>
              <a:t>K</a:t>
            </a:r>
            <a:r>
              <a:rPr lang="nl-NL" sz="2200" dirty="0" smtClean="0"/>
              <a:t>oninkrijk</a:t>
            </a:r>
            <a:br>
              <a:rPr lang="nl-NL" sz="2200" dirty="0" smtClean="0"/>
            </a:br>
            <a:r>
              <a:rPr lang="nl-NL" sz="2200" dirty="0" smtClean="0"/>
              <a:t>- </a:t>
            </a:r>
            <a:r>
              <a:rPr lang="nl-NL" sz="2200" b="1" dirty="0" smtClean="0"/>
              <a:t>Be</a:t>
            </a:r>
            <a:r>
              <a:rPr lang="nl-NL" sz="2200" dirty="0" smtClean="0"/>
              <a:t>lgië</a:t>
            </a:r>
            <a:br>
              <a:rPr lang="nl-NL" sz="2200" dirty="0" smtClean="0"/>
            </a:br>
            <a:endParaRPr lang="nl-NL" sz="2200" dirty="0"/>
          </a:p>
        </p:txBody>
      </p:sp>
      <p:pic>
        <p:nvPicPr>
          <p:cNvPr id="4" name="Afbeelding 4">
            <a:extLst>
              <a:ext uri="{FF2B5EF4-FFF2-40B4-BE49-F238E27FC236}">
                <a16:creationId xmlns:a16="http://schemas.microsoft.com/office/drawing/2014/main" id="{3CADB024-2461-5D4D-8E77-5D38034A3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869" y="2513929"/>
            <a:ext cx="5715000" cy="3238500"/>
          </a:xfrm>
          <a:prstGeom prst="rect">
            <a:avLst/>
          </a:prstGeom>
        </p:spPr>
      </p:pic>
    </p:spTree>
    <p:extLst>
      <p:ext uri="{BB962C8B-B14F-4D97-AF65-F5344CB8AC3E}">
        <p14:creationId xmlns:p14="http://schemas.microsoft.com/office/powerpoint/2010/main" val="4148132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91D239-CEED-7C4B-981D-8B21ADD8734C}"/>
              </a:ext>
            </a:extLst>
          </p:cNvPr>
          <p:cNvSpPr>
            <a:spLocks noGrp="1"/>
          </p:cNvSpPr>
          <p:nvPr>
            <p:ph type="title"/>
          </p:nvPr>
        </p:nvSpPr>
        <p:spPr>
          <a:xfrm>
            <a:off x="838200" y="365125"/>
            <a:ext cx="10515600" cy="6035675"/>
          </a:xfrm>
        </p:spPr>
        <p:txBody>
          <a:bodyPr>
            <a:normAutofit fontScale="90000"/>
          </a:bodyPr>
          <a:lstStyle/>
          <a:p>
            <a:r>
              <a:rPr lang="nl-NL" dirty="0" smtClean="0"/>
              <a:t>4. </a:t>
            </a:r>
            <a:r>
              <a:rPr lang="nl-NL" dirty="0"/>
              <a:t>Welke landen hoorden er bij de </a:t>
            </a:r>
            <a:r>
              <a:rPr lang="nl-NL" dirty="0" smtClean="0"/>
              <a:t>geallieerden in WO 1? </a:t>
            </a:r>
            <a:r>
              <a:rPr lang="nl-NL" dirty="0"/>
              <a:t>Noteer de vetgedrukte letters van de landen.</a:t>
            </a:r>
            <a:br>
              <a:rPr lang="nl-NL" dirty="0"/>
            </a:br>
            <a:r>
              <a:rPr lang="nl-NL" dirty="0"/>
              <a:t/>
            </a:r>
            <a:br>
              <a:rPr lang="nl-NL" dirty="0"/>
            </a:br>
            <a:r>
              <a:rPr lang="nl-NL" sz="2700" b="1" dirty="0" smtClean="0"/>
              <a:t>- Du</a:t>
            </a:r>
            <a:r>
              <a:rPr lang="nl-NL" sz="2700" dirty="0" smtClean="0"/>
              <a:t>itsland</a:t>
            </a:r>
            <a:r>
              <a:rPr lang="nl-NL" sz="2700" dirty="0"/>
              <a:t/>
            </a:r>
            <a:br>
              <a:rPr lang="nl-NL" sz="2700" dirty="0"/>
            </a:br>
            <a:r>
              <a:rPr lang="nl-NL" sz="2700" dirty="0"/>
              <a:t>- </a:t>
            </a:r>
            <a:r>
              <a:rPr lang="nl-NL" sz="2700" b="1" dirty="0"/>
              <a:t>It</a:t>
            </a:r>
            <a:r>
              <a:rPr lang="nl-NL" sz="2700" dirty="0"/>
              <a:t>alië</a:t>
            </a:r>
            <a:br>
              <a:rPr lang="nl-NL" sz="2700" dirty="0"/>
            </a:br>
            <a:r>
              <a:rPr lang="nl-NL" sz="2700" dirty="0"/>
              <a:t>- </a:t>
            </a:r>
            <a:r>
              <a:rPr lang="nl-NL" sz="2700" b="1" dirty="0"/>
              <a:t>V</a:t>
            </a:r>
            <a:r>
              <a:rPr lang="nl-NL" sz="2700" dirty="0"/>
              <a:t>erenigde</a:t>
            </a:r>
            <a:r>
              <a:rPr lang="nl-NL" sz="2700" b="1" dirty="0"/>
              <a:t> S</a:t>
            </a:r>
            <a:r>
              <a:rPr lang="nl-NL" sz="2700" dirty="0"/>
              <a:t>taten</a:t>
            </a:r>
            <a:br>
              <a:rPr lang="nl-NL" sz="2700" dirty="0"/>
            </a:br>
            <a:r>
              <a:rPr lang="nl-NL" sz="2700" dirty="0"/>
              <a:t>- </a:t>
            </a:r>
            <a:r>
              <a:rPr lang="nl-NL" sz="2700" b="1" dirty="0"/>
              <a:t>O</a:t>
            </a:r>
            <a:r>
              <a:rPr lang="nl-NL" sz="2700" dirty="0"/>
              <a:t>ostenrijk-</a:t>
            </a:r>
            <a:r>
              <a:rPr lang="nl-NL" sz="2700" b="1" dirty="0"/>
              <a:t>H</a:t>
            </a:r>
            <a:r>
              <a:rPr lang="nl-NL" sz="2700" dirty="0"/>
              <a:t>ongarije</a:t>
            </a:r>
            <a:br>
              <a:rPr lang="nl-NL" sz="2700" dirty="0"/>
            </a:br>
            <a:r>
              <a:rPr lang="nl-NL" sz="2700" dirty="0"/>
              <a:t>- </a:t>
            </a:r>
            <a:r>
              <a:rPr lang="nl-NL" sz="2700" b="1" dirty="0"/>
              <a:t>Se</a:t>
            </a:r>
            <a:r>
              <a:rPr lang="nl-NL" sz="2700" dirty="0"/>
              <a:t>rvië</a:t>
            </a:r>
            <a:br>
              <a:rPr lang="nl-NL" sz="2700" dirty="0"/>
            </a:br>
            <a:r>
              <a:rPr lang="nl-NL" sz="2700" dirty="0"/>
              <a:t>- </a:t>
            </a:r>
            <a:r>
              <a:rPr lang="nl-NL" sz="2700" b="1" dirty="0"/>
              <a:t>Tu</a:t>
            </a:r>
            <a:r>
              <a:rPr lang="nl-NL" sz="2700" dirty="0"/>
              <a:t>rkije</a:t>
            </a:r>
            <a:br>
              <a:rPr lang="nl-NL" sz="2700" dirty="0"/>
            </a:br>
            <a:r>
              <a:rPr lang="nl-NL" sz="2700" dirty="0"/>
              <a:t>- </a:t>
            </a:r>
            <a:r>
              <a:rPr lang="nl-NL" sz="2700" b="1" dirty="0"/>
              <a:t>Ru</a:t>
            </a:r>
            <a:r>
              <a:rPr lang="nl-NL" sz="2700" dirty="0"/>
              <a:t>sland </a:t>
            </a:r>
            <a:br>
              <a:rPr lang="nl-NL" sz="2700" dirty="0"/>
            </a:br>
            <a:r>
              <a:rPr lang="nl-NL" sz="2700" dirty="0"/>
              <a:t>- </a:t>
            </a:r>
            <a:r>
              <a:rPr lang="nl-NL" sz="2700" b="1" dirty="0"/>
              <a:t>Bu</a:t>
            </a:r>
            <a:r>
              <a:rPr lang="nl-NL" sz="2700" dirty="0"/>
              <a:t>lgarije</a:t>
            </a:r>
            <a:br>
              <a:rPr lang="nl-NL" sz="2700" dirty="0"/>
            </a:br>
            <a:r>
              <a:rPr lang="nl-NL" sz="2700" dirty="0"/>
              <a:t>- </a:t>
            </a:r>
            <a:r>
              <a:rPr lang="nl-NL" sz="2700" b="1" dirty="0"/>
              <a:t>Fr</a:t>
            </a:r>
            <a:r>
              <a:rPr lang="nl-NL" sz="2700" dirty="0"/>
              <a:t>ankrijk</a:t>
            </a:r>
            <a:br>
              <a:rPr lang="nl-NL" sz="2700" dirty="0"/>
            </a:br>
            <a:r>
              <a:rPr lang="nl-NL" sz="2700" dirty="0"/>
              <a:t>- </a:t>
            </a:r>
            <a:r>
              <a:rPr lang="nl-NL" sz="2700" b="1" dirty="0"/>
              <a:t>V</a:t>
            </a:r>
            <a:r>
              <a:rPr lang="nl-NL" sz="2700" dirty="0"/>
              <a:t>erenigd </a:t>
            </a:r>
            <a:r>
              <a:rPr lang="nl-NL" sz="2700" b="1" dirty="0"/>
              <a:t>K</a:t>
            </a:r>
            <a:r>
              <a:rPr lang="nl-NL" sz="2700" dirty="0"/>
              <a:t>oninkrijk</a:t>
            </a:r>
            <a:br>
              <a:rPr lang="nl-NL" sz="2700" dirty="0"/>
            </a:br>
            <a:r>
              <a:rPr lang="nl-NL" sz="2700" dirty="0"/>
              <a:t>- </a:t>
            </a:r>
            <a:r>
              <a:rPr lang="nl-NL" sz="2700" b="1" dirty="0"/>
              <a:t>Be</a:t>
            </a:r>
            <a:r>
              <a:rPr lang="nl-NL" sz="2700" dirty="0"/>
              <a:t>lgië</a:t>
            </a:r>
            <a:endParaRPr lang="nl-NL" sz="2700" dirty="0"/>
          </a:p>
        </p:txBody>
      </p:sp>
      <p:pic>
        <p:nvPicPr>
          <p:cNvPr id="4" name="Afbeelding 4">
            <a:extLst>
              <a:ext uri="{FF2B5EF4-FFF2-40B4-BE49-F238E27FC236}">
                <a16:creationId xmlns:a16="http://schemas.microsoft.com/office/drawing/2014/main" id="{2259C157-AC68-5341-B6D6-B0FECD971B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08500" y="2470944"/>
            <a:ext cx="3175000" cy="3060700"/>
          </a:xfrm>
          <a:prstGeom prst="rect">
            <a:avLst/>
          </a:prstGeom>
        </p:spPr>
      </p:pic>
    </p:spTree>
    <p:extLst>
      <p:ext uri="{BB962C8B-B14F-4D97-AF65-F5344CB8AC3E}">
        <p14:creationId xmlns:p14="http://schemas.microsoft.com/office/powerpoint/2010/main" val="7321215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FD7F4-59D9-1E49-951D-F2C6E9EF229B}"/>
              </a:ext>
            </a:extLst>
          </p:cNvPr>
          <p:cNvSpPr>
            <a:spLocks noGrp="1"/>
          </p:cNvSpPr>
          <p:nvPr>
            <p:ph type="title"/>
          </p:nvPr>
        </p:nvSpPr>
        <p:spPr>
          <a:xfrm>
            <a:off x="838200" y="365125"/>
            <a:ext cx="10515600" cy="4875090"/>
          </a:xfrm>
        </p:spPr>
        <p:txBody>
          <a:bodyPr>
            <a:normAutofit/>
          </a:bodyPr>
          <a:lstStyle/>
          <a:p>
            <a:r>
              <a:rPr lang="nl-NL" dirty="0" smtClean="0"/>
              <a:t>5. In welk jaar kwam er een einde aan de Eerste Wereldoorlog?</a:t>
            </a:r>
            <a:br>
              <a:rPr lang="nl-NL" dirty="0" smtClean="0"/>
            </a:br>
            <a:r>
              <a:rPr lang="nl-NL" dirty="0" smtClean="0"/>
              <a:t/>
            </a:r>
            <a:br>
              <a:rPr lang="nl-NL" dirty="0" smtClean="0"/>
            </a:br>
            <a:r>
              <a:rPr lang="nl-NL" dirty="0"/>
              <a:t/>
            </a:r>
            <a:br>
              <a:rPr lang="nl-NL" dirty="0"/>
            </a:br>
            <a:r>
              <a:rPr lang="nl-NL" sz="2800" dirty="0" smtClean="0"/>
              <a:t>A. 1917</a:t>
            </a:r>
            <a:br>
              <a:rPr lang="nl-NL" sz="2800" dirty="0" smtClean="0"/>
            </a:br>
            <a:r>
              <a:rPr lang="nl-NL" sz="2800" dirty="0"/>
              <a:t/>
            </a:r>
            <a:br>
              <a:rPr lang="nl-NL" sz="2800" dirty="0"/>
            </a:br>
            <a:r>
              <a:rPr lang="nl-NL" sz="2800" dirty="0" smtClean="0"/>
              <a:t>B. 1918</a:t>
            </a:r>
            <a:br>
              <a:rPr lang="nl-NL" sz="2800" dirty="0" smtClean="0"/>
            </a:br>
            <a:r>
              <a:rPr lang="nl-NL" sz="2800" dirty="0"/>
              <a:t/>
            </a:r>
            <a:br>
              <a:rPr lang="nl-NL" sz="2800" dirty="0"/>
            </a:br>
            <a:r>
              <a:rPr lang="nl-NL" sz="2800" dirty="0" smtClean="0"/>
              <a:t>C. 1919</a:t>
            </a:r>
            <a:endParaRPr lang="nl-NL" sz="2800" dirty="0"/>
          </a:p>
        </p:txBody>
      </p:sp>
      <p:pic>
        <p:nvPicPr>
          <p:cNvPr id="4" name="Afbeelding 4">
            <a:extLst>
              <a:ext uri="{FF2B5EF4-FFF2-40B4-BE49-F238E27FC236}">
                <a16:creationId xmlns:a16="http://schemas.microsoft.com/office/drawing/2014/main" id="{630975E2-A88E-7D4C-A2CD-C49E15848D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46984" y="2688614"/>
            <a:ext cx="4311162" cy="3233372"/>
          </a:xfrm>
          <a:prstGeom prst="rect">
            <a:avLst/>
          </a:prstGeom>
        </p:spPr>
      </p:pic>
    </p:spTree>
    <p:extLst>
      <p:ext uri="{BB962C8B-B14F-4D97-AF65-F5344CB8AC3E}">
        <p14:creationId xmlns:p14="http://schemas.microsoft.com/office/powerpoint/2010/main" val="1236050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F903F-75D0-A14C-BD10-8E9C70A566D6}"/>
              </a:ext>
            </a:extLst>
          </p:cNvPr>
          <p:cNvSpPr>
            <a:spLocks noGrp="1"/>
          </p:cNvSpPr>
          <p:nvPr>
            <p:ph type="title"/>
          </p:nvPr>
        </p:nvSpPr>
        <p:spPr>
          <a:xfrm>
            <a:off x="407376" y="637687"/>
            <a:ext cx="11664461" cy="1775619"/>
          </a:xfrm>
        </p:spPr>
        <p:txBody>
          <a:bodyPr>
            <a:normAutofit fontScale="90000"/>
          </a:bodyPr>
          <a:lstStyle/>
          <a:p>
            <a:r>
              <a:rPr lang="nl-NL" dirty="0"/>
              <a:t>6</a:t>
            </a:r>
            <a:r>
              <a:rPr lang="nl-NL" dirty="0" smtClean="0"/>
              <a:t>. Na de Eerste Wereldoorlog werd er één land als schuldige aangewezen. Dit land moest gebieden terug geven en een boete betalen. </a:t>
            </a:r>
            <a:r>
              <a:rPr lang="nl-NL" dirty="0" smtClean="0"/>
              <a:t>Er was geen geld en er ontstond een economische crisis in de wereld. </a:t>
            </a:r>
            <a:r>
              <a:rPr lang="nl-NL" dirty="0" smtClean="0"/>
              <a:t>Welk land werd als schuldige aangewezen?</a:t>
            </a:r>
            <a:endParaRPr lang="nl-NL" dirty="0"/>
          </a:p>
        </p:txBody>
      </p:sp>
      <p:pic>
        <p:nvPicPr>
          <p:cNvPr id="4" name="Afbeelding 4">
            <a:extLst>
              <a:ext uri="{FF2B5EF4-FFF2-40B4-BE49-F238E27FC236}">
                <a16:creationId xmlns:a16="http://schemas.microsoft.com/office/drawing/2014/main" id="{05D259C5-CDF8-1E43-B489-917951A4DA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723" b="3946"/>
          <a:stretch/>
        </p:blipFill>
        <p:spPr>
          <a:xfrm>
            <a:off x="6694852" y="3037560"/>
            <a:ext cx="5116763" cy="3574256"/>
          </a:xfrm>
          <a:prstGeom prst="rect">
            <a:avLst/>
          </a:prstGeom>
        </p:spPr>
      </p:pic>
    </p:spTree>
    <p:extLst>
      <p:ext uri="{BB962C8B-B14F-4D97-AF65-F5344CB8AC3E}">
        <p14:creationId xmlns:p14="http://schemas.microsoft.com/office/powerpoint/2010/main" val="12025253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C7197-734C-8946-B017-642473B697C8}"/>
              </a:ext>
            </a:extLst>
          </p:cNvPr>
          <p:cNvSpPr>
            <a:spLocks noGrp="1"/>
          </p:cNvSpPr>
          <p:nvPr>
            <p:ph type="title"/>
          </p:nvPr>
        </p:nvSpPr>
        <p:spPr/>
        <p:txBody>
          <a:bodyPr>
            <a:normAutofit fontScale="90000"/>
          </a:bodyPr>
          <a:lstStyle/>
          <a:p>
            <a:r>
              <a:rPr lang="nl-NL" dirty="0"/>
              <a:t>7</a:t>
            </a:r>
            <a:r>
              <a:rPr lang="nl-NL" dirty="0" smtClean="0"/>
              <a:t>. In Duitsland werd kort na de oorlog een nieuwe partij opgericht. Hoe noemde deze partij zich?</a:t>
            </a:r>
            <a:endParaRPr lang="nl-NL" dirty="0"/>
          </a:p>
        </p:txBody>
      </p:sp>
      <p:pic>
        <p:nvPicPr>
          <p:cNvPr id="4" name="Afbeelding 4">
            <a:extLst>
              <a:ext uri="{FF2B5EF4-FFF2-40B4-BE49-F238E27FC236}">
                <a16:creationId xmlns:a16="http://schemas.microsoft.com/office/drawing/2014/main" id="{D47F173B-2DE4-7D41-B257-855B1C60B9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83444" y="1825625"/>
            <a:ext cx="3025111" cy="4351338"/>
          </a:xfrm>
          <a:prstGeom prst="rect">
            <a:avLst/>
          </a:prstGeom>
        </p:spPr>
      </p:pic>
    </p:spTree>
    <p:extLst>
      <p:ext uri="{BB962C8B-B14F-4D97-AF65-F5344CB8AC3E}">
        <p14:creationId xmlns:p14="http://schemas.microsoft.com/office/powerpoint/2010/main" val="12338557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11F39-BA7A-4545-9361-168E3F5E341B}"/>
              </a:ext>
            </a:extLst>
          </p:cNvPr>
          <p:cNvSpPr>
            <a:spLocks noGrp="1"/>
          </p:cNvSpPr>
          <p:nvPr>
            <p:ph type="title"/>
          </p:nvPr>
        </p:nvSpPr>
        <p:spPr/>
        <p:txBody>
          <a:bodyPr/>
          <a:lstStyle/>
          <a:p>
            <a:r>
              <a:rPr lang="nl-NL" dirty="0"/>
              <a:t>8</a:t>
            </a:r>
            <a:r>
              <a:rPr lang="nl-NL" dirty="0" smtClean="0"/>
              <a:t>. Wie werd in 1933 gekozen tot nieuwe leider van Duitsland?</a:t>
            </a:r>
            <a:endParaRPr lang="nl-NL" dirty="0"/>
          </a:p>
        </p:txBody>
      </p:sp>
      <p:pic>
        <p:nvPicPr>
          <p:cNvPr id="4" name="Afbeelding 4">
            <a:extLst>
              <a:ext uri="{FF2B5EF4-FFF2-40B4-BE49-F238E27FC236}">
                <a16:creationId xmlns:a16="http://schemas.microsoft.com/office/drawing/2014/main" id="{491E0791-1994-F945-8EA6-ABAEE213D8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19" r="2949"/>
          <a:stretch/>
        </p:blipFill>
        <p:spPr>
          <a:xfrm>
            <a:off x="2623553" y="1825625"/>
            <a:ext cx="6884736" cy="4351338"/>
          </a:xfrm>
          <a:prstGeom prst="rect">
            <a:avLst/>
          </a:prstGeom>
        </p:spPr>
      </p:pic>
    </p:spTree>
    <p:extLst>
      <p:ext uri="{BB962C8B-B14F-4D97-AF65-F5344CB8AC3E}">
        <p14:creationId xmlns:p14="http://schemas.microsoft.com/office/powerpoint/2010/main" val="326701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441</Words>
  <Application>Microsoft Office PowerPoint</Application>
  <PresentationFormat>Breedbeeld</PresentationFormat>
  <Paragraphs>36</Paragraphs>
  <Slides>26</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26</vt:i4>
      </vt:variant>
    </vt:vector>
  </HeadingPairs>
  <TitlesOfParts>
    <vt:vector size="30" baseType="lpstr">
      <vt:lpstr>Arial</vt:lpstr>
      <vt:lpstr>Calibri</vt:lpstr>
      <vt:lpstr>Calibri Light</vt:lpstr>
      <vt:lpstr>Kantoorthema</vt:lpstr>
      <vt:lpstr>Zweeds loopspel </vt:lpstr>
      <vt:lpstr>1. De kroonprins van Oostenrijk-Hongarije, Frans Ferdinand, werd samen met zijn vrouw vermoord. Waar gebeurde dat?</vt:lpstr>
      <vt:lpstr>2. Na de moord op Frans Ferdinand begon de Eerste Wereldoorlog. Er was vooraf al veel ruzie en onrust tussen landen. Wanneer startte de oorlog?</vt:lpstr>
      <vt:lpstr>3. Welke landen hoorden er bij de centralen in WO 1? Noteer de vetgedrukte letters van de landen.  - Duitsland - Italië - Verenigde Staten - Oostenrijk-Hongarije - Servië - Turkije - Rusland  - Bulgarije - Frankrijk - Verenigd Koninkrijk - België </vt:lpstr>
      <vt:lpstr>4. Welke landen hoorden er bij de geallieerden in WO 1? Noteer de vetgedrukte letters van de landen.  - Duitsland - Italië - Verenigde Staten - Oostenrijk-Hongarije - Servië - Turkije - Rusland  - Bulgarije - Frankrijk - Verenigd Koninkrijk - België</vt:lpstr>
      <vt:lpstr>5. In welk jaar kwam er een einde aan de Eerste Wereldoorlog?   A. 1917  B. 1918  C. 1919</vt:lpstr>
      <vt:lpstr>6. Na de Eerste Wereldoorlog werd er één land als schuldige aangewezen. Dit land moest gebieden terug geven en een boete betalen. Er was geen geld en er ontstond een economische crisis in de wereld. Welk land werd als schuldige aangewezen?</vt:lpstr>
      <vt:lpstr>7. In Duitsland werd kort na de oorlog een nieuwe partij opgericht. Hoe noemde deze partij zich?</vt:lpstr>
      <vt:lpstr>8. Wie werd in 1933 gekozen tot nieuwe leider van Duitsland?</vt:lpstr>
      <vt:lpstr>9. Wanneer is de Tweede Wereldoorlog begonnen?   A. 1938  B. 1939  C. 1940  D. 1941</vt:lpstr>
      <vt:lpstr>10. Op 10 mei 1940 werd Nederland aangevallen door Duitsland. Op 14 mei werd een Nederlandse stad gebombardeerd. Welke stad was dat?  A. Amsterdam  B. Den Haag  C. Utrecht  D. Rotterdam</vt:lpstr>
      <vt:lpstr>   11. De Nederlandse regering en het Koninklijk Huis vluchtten weg uit Nederland. Waar gingen ze naar toe?   A. Verenigd Koninkrijk  B. Verenigde Staten  C. Australië </vt:lpstr>
      <vt:lpstr>   12. Er werden een aantal groepen gediscrimineerd door de Duitsers. Ze werden vernederd, vermoord of naar een concentratiekamp gebracht. In die kampen gebeurden vreselijke dingen. Welke groepen werden gediscrimineerd?</vt:lpstr>
      <vt:lpstr>13. Een groep mensen kwam in actie tegen de Duitsers. Ze drukten bv. krantjes, maakten valse persoonsbewijzen en ze hielpen (Joodse) mensen met het onderduiken. Hoe heet deze groep?</vt:lpstr>
      <vt:lpstr>14. Waarmee konden de mensen eten halen in de gaarkeukens?</vt:lpstr>
      <vt:lpstr>15. Een gedeelte van Nederland werd in de herfst van 1944 al bevrijd. Welk gedeelte was dat?</vt:lpstr>
      <vt:lpstr>16. Een gedeelte van Nederland was al bevrijd, maar de rest van Nederland bevrijden was nog een grote strijd. Hoe wordt die strijd genoemd?</vt:lpstr>
      <vt:lpstr> 17. De winter van 1944 was erg heftig, na zoveel jaren oorlog. Hoe wordt die winter ook wel genoemd?</vt:lpstr>
      <vt:lpstr>18. In verschillende plaatsen liggen deze gedenkstenen bij huizen of andere gebouwen. Hoe noem je deze stenen?</vt:lpstr>
      <vt:lpstr>19. Waarom zijn wij elk jaar op 4 mei om 20.00 uur twee minuten stil?</vt:lpstr>
      <vt:lpstr>20. Wat vieren we op 5 mei?</vt:lpstr>
      <vt:lpstr>21. Na de Tweede Wereldoorlog werd Europa in twee gebieden verdeeld. Welke gebieden waren dat?</vt:lpstr>
      <vt:lpstr> 22. Hieronder zie je een spotprent met twee leiders van landen die het niet met elkaar eens waren. Welke landen waren het oneens in de tijd na de Tweede Wereldoorlog?</vt:lpstr>
      <vt:lpstr>23. Hoe noemen we de onrustige tijd na de Tweede Wereldoorlog?</vt:lpstr>
      <vt:lpstr>24. De Berlijnse muur, die de stad scheidde in Oost- en West-Berlijn, werd door burgers afgebroken. Met hamers sloegen ze gaten in de muur. Wanneer gebeurde dit?  A. november 1989  B. november 1990  C. november 1991</vt:lpstr>
      <vt:lpstr>        25. Europese landen werken steeds meer samen en maken afspraken. Deze samenwerking vindt plaatsen in de Europese Unie (EU). Wanneer is de EU opgericht?  A. 1951  B. 1957  C. 1992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Huizing, Linda</dc:creator>
  <cp:lastModifiedBy>Huizing, Linda</cp:lastModifiedBy>
  <cp:revision>9</cp:revision>
  <dcterms:created xsi:type="dcterms:W3CDTF">2019-04-10T14:10:44Z</dcterms:created>
  <dcterms:modified xsi:type="dcterms:W3CDTF">2019-04-10T15:32:18Z</dcterms:modified>
</cp:coreProperties>
</file>