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  <p:sldId id="264" r:id="rId10"/>
    <p:sldId id="266" r:id="rId11"/>
    <p:sldId id="265" r:id="rId12"/>
    <p:sldId id="267" r:id="rId13"/>
    <p:sldId id="268" r:id="rId14"/>
    <p:sldId id="270" r:id="rId15"/>
    <p:sldId id="269" r:id="rId16"/>
    <p:sldId id="271" r:id="rId17"/>
    <p:sldId id="272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293B0-BD52-42BF-B804-D8B96E9F1FAD}" type="datetimeFigureOut">
              <a:rPr lang="nl-NL" smtClean="0"/>
              <a:t>13-12-2020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9A87-6280-48DC-9882-D6B672B2C9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056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293B0-BD52-42BF-B804-D8B96E9F1FAD}" type="datetimeFigureOut">
              <a:rPr lang="nl-NL" smtClean="0"/>
              <a:t>13-12-2020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9A87-6280-48DC-9882-D6B672B2C9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1642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293B0-BD52-42BF-B804-D8B96E9F1FAD}" type="datetimeFigureOut">
              <a:rPr lang="nl-NL" smtClean="0"/>
              <a:t>13-12-2020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9A87-6280-48DC-9882-D6B672B2C9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290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293B0-BD52-42BF-B804-D8B96E9F1FAD}" type="datetimeFigureOut">
              <a:rPr lang="nl-NL" smtClean="0"/>
              <a:t>13-12-2020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9A87-6280-48DC-9882-D6B672B2C9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7592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293B0-BD52-42BF-B804-D8B96E9F1FAD}" type="datetimeFigureOut">
              <a:rPr lang="nl-NL" smtClean="0"/>
              <a:t>13-12-2020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9A87-6280-48DC-9882-D6B672B2C9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0673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293B0-BD52-42BF-B804-D8B96E9F1FAD}" type="datetimeFigureOut">
              <a:rPr lang="nl-NL" smtClean="0"/>
              <a:t>13-12-2020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9A87-6280-48DC-9882-D6B672B2C9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1184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293B0-BD52-42BF-B804-D8B96E9F1FAD}" type="datetimeFigureOut">
              <a:rPr lang="nl-NL" smtClean="0"/>
              <a:t>13-12-2020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9A87-6280-48DC-9882-D6B672B2C9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662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293B0-BD52-42BF-B804-D8B96E9F1FAD}" type="datetimeFigureOut">
              <a:rPr lang="nl-NL" smtClean="0"/>
              <a:t>13-12-2020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9A87-6280-48DC-9882-D6B672B2C9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185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293B0-BD52-42BF-B804-D8B96E9F1FAD}" type="datetimeFigureOut">
              <a:rPr lang="nl-NL" smtClean="0"/>
              <a:t>13-12-2020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9A87-6280-48DC-9882-D6B672B2C9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838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293B0-BD52-42BF-B804-D8B96E9F1FAD}" type="datetimeFigureOut">
              <a:rPr lang="nl-NL" smtClean="0"/>
              <a:t>13-12-2020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9A87-6280-48DC-9882-D6B672B2C9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377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293B0-BD52-42BF-B804-D8B96E9F1FAD}" type="datetimeFigureOut">
              <a:rPr lang="nl-NL" smtClean="0"/>
              <a:t>13-12-2020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9A87-6280-48DC-9882-D6B672B2C9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8746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293B0-BD52-42BF-B804-D8B96E9F1FAD}" type="datetimeFigureOut">
              <a:rPr lang="nl-NL" smtClean="0"/>
              <a:t>13-12-2020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C9A87-6280-48DC-9882-D6B672B2C9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376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gif"/><Relationship Id="rId12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g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6"/>
          <a:stretch/>
        </p:blipFill>
        <p:spPr>
          <a:xfrm>
            <a:off x="-1" y="-37305"/>
            <a:ext cx="12192001" cy="691435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7200" b="1" dirty="0" smtClean="0">
                <a:latin typeface="AR CENA" panose="02000000000000000000" pitchFamily="2" charset="0"/>
              </a:rPr>
              <a:t>Kerstrekenquiz groep 5</a:t>
            </a:r>
            <a:endParaRPr lang="nl-NL" sz="7200" b="1" dirty="0">
              <a:latin typeface="AR CENA" panose="02000000000000000000" pitchFamily="2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6000" dirty="0" smtClean="0"/>
              <a:t>2020</a:t>
            </a:r>
            <a:endParaRPr lang="nl-NL" sz="6000" dirty="0"/>
          </a:p>
        </p:txBody>
      </p:sp>
    </p:spTree>
    <p:extLst>
      <p:ext uri="{BB962C8B-B14F-4D97-AF65-F5344CB8AC3E}">
        <p14:creationId xmlns:p14="http://schemas.microsoft.com/office/powerpoint/2010/main" val="98993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045" r="29041" b="7230"/>
          <a:stretch/>
        </p:blipFill>
        <p:spPr>
          <a:xfrm>
            <a:off x="-9525" y="0"/>
            <a:ext cx="12220575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5" name="Rechthoek 4"/>
          <p:cNvSpPr/>
          <p:nvPr/>
        </p:nvSpPr>
        <p:spPr>
          <a:xfrm>
            <a:off x="540339" y="385354"/>
            <a:ext cx="11120845" cy="6087291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44000" rIns="216000" bIns="144000" rtlCol="0" anchor="t" anchorCtr="0"/>
          <a:lstStyle/>
          <a:p>
            <a:pPr algn="ctr"/>
            <a:r>
              <a:rPr lang="nl-NL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Vraag 9</a:t>
            </a:r>
          </a:p>
          <a:p>
            <a:endParaRPr lang="nl-NL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Juf Ellen wil dit jaar 50 kerstkaarten versturen.</a:t>
            </a:r>
          </a:p>
          <a:p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een pakje zitten 6 kerstkaarten. </a:t>
            </a:r>
          </a:p>
          <a:p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Hoeveel pakjes moet juf Ellen kopen?</a:t>
            </a:r>
          </a:p>
          <a:p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671" y="3145293"/>
            <a:ext cx="3122965" cy="30377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510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6"/>
          <a:stretch/>
        </p:blipFill>
        <p:spPr>
          <a:xfrm>
            <a:off x="-1" y="-37305"/>
            <a:ext cx="12192001" cy="6914356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751385" y="407125"/>
            <a:ext cx="11120845" cy="608729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44000" rIns="216000" bIns="144000" rtlCol="0" anchor="t" anchorCtr="0"/>
          <a:lstStyle/>
          <a:p>
            <a:pPr algn="ctr"/>
            <a:r>
              <a:rPr lang="nl-NL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Vraag 10</a:t>
            </a:r>
          </a:p>
          <a:p>
            <a:endParaRPr lang="nl-NL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Faas gaat met zijn familie naar een vuurwerkshow.</a:t>
            </a:r>
          </a:p>
          <a:p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Hij moet in totaal € 32,80 betalen en betaalt dit gepast.</a:t>
            </a:r>
          </a:p>
          <a:p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heeft Faas gegeven?</a:t>
            </a:r>
          </a:p>
          <a:p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	</a:t>
            </a:r>
            <a:r>
              <a:rPr lang="nl-NL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			B			C			 D</a:t>
            </a:r>
          </a:p>
          <a:p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38" y="3265983"/>
            <a:ext cx="1289811" cy="70169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328" y="3623747"/>
            <a:ext cx="1289811" cy="66695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" t="5844" r="7533" b="6754"/>
          <a:stretch/>
        </p:blipFill>
        <p:spPr>
          <a:xfrm>
            <a:off x="1844162" y="4000397"/>
            <a:ext cx="615488" cy="609789"/>
          </a:xfrm>
          <a:prstGeom prst="ellipse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946" y="4075524"/>
            <a:ext cx="628169" cy="611853"/>
          </a:xfrm>
          <a:prstGeom prst="ellipse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" t="2871" r="3311" b="3134"/>
          <a:stretch/>
        </p:blipFill>
        <p:spPr>
          <a:xfrm>
            <a:off x="1877671" y="4444126"/>
            <a:ext cx="575319" cy="578225"/>
          </a:xfrm>
          <a:prstGeom prst="ellipse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43" y="4284958"/>
            <a:ext cx="548463" cy="555874"/>
          </a:xfrm>
          <a:prstGeom prst="ellipse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2" t="4681" r="17525" b="3106"/>
          <a:stretch/>
        </p:blipFill>
        <p:spPr>
          <a:xfrm>
            <a:off x="2361794" y="4823709"/>
            <a:ext cx="456308" cy="461553"/>
          </a:xfrm>
          <a:prstGeom prst="ellipse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731" y="3314293"/>
            <a:ext cx="1289811" cy="701698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15" y="3615787"/>
            <a:ext cx="1199847" cy="674914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" t="2871" r="3311" b="3134"/>
          <a:stretch/>
        </p:blipFill>
        <p:spPr>
          <a:xfrm>
            <a:off x="4901559" y="4064592"/>
            <a:ext cx="575319" cy="578225"/>
          </a:xfrm>
          <a:prstGeom prst="ellipse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695" y="4524498"/>
            <a:ext cx="548463" cy="555874"/>
          </a:xfrm>
          <a:prstGeom prst="ellipse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646" y="4556198"/>
            <a:ext cx="548463" cy="555874"/>
          </a:xfrm>
          <a:prstGeom prst="ellipse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479" y="3265983"/>
            <a:ext cx="1289811" cy="701698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728" y="3563353"/>
            <a:ext cx="1199847" cy="674914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" t="5844" r="7533" b="6754"/>
          <a:stretch/>
        </p:blipFill>
        <p:spPr>
          <a:xfrm>
            <a:off x="6818060" y="3994313"/>
            <a:ext cx="615488" cy="609789"/>
          </a:xfrm>
          <a:prstGeom prst="ellipse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" t="2871" r="3311" b="3134"/>
          <a:stretch/>
        </p:blipFill>
        <p:spPr>
          <a:xfrm>
            <a:off x="7327739" y="4198807"/>
            <a:ext cx="575319" cy="578225"/>
          </a:xfrm>
          <a:prstGeom prst="ellipse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028" y="4200545"/>
            <a:ext cx="548463" cy="555874"/>
          </a:xfrm>
          <a:prstGeom prst="ellipse">
            <a:avLst/>
          </a:prstGeom>
        </p:spPr>
      </p:pic>
      <p:pic>
        <p:nvPicPr>
          <p:cNvPr id="26" name="Afbeelding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2" t="4681" r="17525" b="3106"/>
          <a:stretch/>
        </p:blipFill>
        <p:spPr>
          <a:xfrm>
            <a:off x="7520696" y="4758506"/>
            <a:ext cx="456308" cy="461553"/>
          </a:xfrm>
          <a:prstGeom prst="ellipse">
            <a:avLst/>
          </a:prstGeom>
        </p:spPr>
      </p:pic>
      <p:pic>
        <p:nvPicPr>
          <p:cNvPr id="27" name="Afbeelding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856" y="3265983"/>
            <a:ext cx="1289811" cy="701698"/>
          </a:xfrm>
          <a:prstGeom prst="rect">
            <a:avLst/>
          </a:prstGeom>
        </p:spPr>
      </p:pic>
      <p:pic>
        <p:nvPicPr>
          <p:cNvPr id="28" name="Afbeelding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141" y="3562452"/>
            <a:ext cx="1199847" cy="674914"/>
          </a:xfrm>
          <a:prstGeom prst="rect">
            <a:avLst/>
          </a:prstGeom>
        </p:spPr>
      </p:pic>
      <p:pic>
        <p:nvPicPr>
          <p:cNvPr id="29" name="Afbeelding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" t="5844" r="7533" b="6754"/>
          <a:stretch/>
        </p:blipFill>
        <p:spPr>
          <a:xfrm>
            <a:off x="9620395" y="4015991"/>
            <a:ext cx="615488" cy="609789"/>
          </a:xfrm>
          <a:prstGeom prst="ellipse">
            <a:avLst/>
          </a:prstGeom>
        </p:spPr>
      </p:pic>
      <p:pic>
        <p:nvPicPr>
          <p:cNvPr id="30" name="Afbeelding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803" y="4190582"/>
            <a:ext cx="628169" cy="611853"/>
          </a:xfrm>
          <a:prstGeom prst="ellipse">
            <a:avLst/>
          </a:prstGeom>
        </p:spPr>
      </p:pic>
      <p:pic>
        <p:nvPicPr>
          <p:cNvPr id="31" name="Afbeelding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" t="5844" r="7533" b="6754"/>
          <a:stretch/>
        </p:blipFill>
        <p:spPr>
          <a:xfrm>
            <a:off x="1219587" y="4063739"/>
            <a:ext cx="615488" cy="609789"/>
          </a:xfrm>
          <a:prstGeom prst="ellipse">
            <a:avLst/>
          </a:prstGeom>
        </p:spPr>
      </p:pic>
      <p:pic>
        <p:nvPicPr>
          <p:cNvPr id="32" name="Afbeelding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014" y="4627036"/>
            <a:ext cx="609945" cy="594102"/>
          </a:xfrm>
          <a:prstGeom prst="ellipse">
            <a:avLst/>
          </a:prstGeom>
        </p:spPr>
      </p:pic>
      <p:pic>
        <p:nvPicPr>
          <p:cNvPr id="33" name="Afbeelding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526" y="4480506"/>
            <a:ext cx="628169" cy="611853"/>
          </a:xfrm>
          <a:prstGeom prst="ellipse">
            <a:avLst/>
          </a:prstGeom>
        </p:spPr>
      </p:pic>
      <p:pic>
        <p:nvPicPr>
          <p:cNvPr id="34" name="Afbeelding 3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" t="2871" r="3311" b="3134"/>
          <a:stretch/>
        </p:blipFill>
        <p:spPr>
          <a:xfrm>
            <a:off x="10688007" y="4237366"/>
            <a:ext cx="575319" cy="578225"/>
          </a:xfrm>
          <a:prstGeom prst="ellipse">
            <a:avLst/>
          </a:prstGeom>
        </p:spPr>
      </p:pic>
      <p:pic>
        <p:nvPicPr>
          <p:cNvPr id="35" name="Afbeelding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625" y="4626068"/>
            <a:ext cx="548463" cy="555874"/>
          </a:xfrm>
          <a:prstGeom prst="ellipse">
            <a:avLst/>
          </a:prstGeom>
        </p:spPr>
      </p:pic>
      <p:pic>
        <p:nvPicPr>
          <p:cNvPr id="36" name="Afbeelding 3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2" t="4681" r="17525" b="3106"/>
          <a:stretch/>
        </p:blipFill>
        <p:spPr>
          <a:xfrm>
            <a:off x="10381329" y="4780642"/>
            <a:ext cx="456308" cy="461553"/>
          </a:xfrm>
          <a:prstGeom prst="ellipse">
            <a:avLst/>
          </a:prstGeom>
        </p:spPr>
      </p:pic>
      <p:pic>
        <p:nvPicPr>
          <p:cNvPr id="37" name="Afbeelding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101650">
            <a:off x="10338527" y="334795"/>
            <a:ext cx="1771897" cy="256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9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045" r="29041" b="7230"/>
          <a:stretch/>
        </p:blipFill>
        <p:spPr>
          <a:xfrm>
            <a:off x="-9525" y="0"/>
            <a:ext cx="12220575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5" name="Rechthoek 4"/>
          <p:cNvSpPr/>
          <p:nvPr/>
        </p:nvSpPr>
        <p:spPr>
          <a:xfrm>
            <a:off x="540339" y="385354"/>
            <a:ext cx="11120845" cy="6087291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44000" rIns="216000" bIns="144000" rtlCol="0" anchor="t" anchorCtr="0"/>
          <a:lstStyle/>
          <a:p>
            <a:pPr algn="ctr"/>
            <a:r>
              <a:rPr lang="nl-NL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Vraag </a:t>
            </a:r>
            <a:r>
              <a:rPr lang="nl-NL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nl-NL" sz="3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 school staan </a:t>
            </a:r>
            <a:r>
              <a:rPr lang="nl-NL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kerstbomen</a:t>
            </a:r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elke kerstboom hangen </a:t>
            </a:r>
            <a:r>
              <a:rPr lang="nl-NL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kerstballen</a:t>
            </a:r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Hoeveel kerstballen hangen er in totaal in de </a:t>
            </a:r>
            <a:r>
              <a:rPr lang="nl-NL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bomen</a:t>
            </a:r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l-NL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78" y="3040715"/>
            <a:ext cx="1506498" cy="327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4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6"/>
          <a:stretch/>
        </p:blipFill>
        <p:spPr>
          <a:xfrm>
            <a:off x="0" y="-218280"/>
            <a:ext cx="12192001" cy="6914356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716551" y="376227"/>
            <a:ext cx="11120845" cy="608729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44000" rIns="216000" bIns="144000" rtlCol="0" anchor="t" anchorCtr="0"/>
          <a:lstStyle/>
          <a:p>
            <a:pPr algn="ctr"/>
            <a:r>
              <a:rPr lang="nl-NL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Vraag </a:t>
            </a:r>
            <a:r>
              <a:rPr lang="nl-NL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nl-NL" sz="3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groepen 5 hebben kerstkoekjes gebakken voor het goede doel.</a:t>
            </a:r>
          </a:p>
          <a:p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Groep 5A heeft </a:t>
            </a:r>
            <a:r>
              <a:rPr lang="nl-NL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227 koekjes </a:t>
            </a:r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gebakken.</a:t>
            </a:r>
          </a:p>
          <a:p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Groep 5B heeft </a:t>
            </a:r>
            <a:r>
              <a:rPr lang="nl-NL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koekjes </a:t>
            </a:r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gebakken.</a:t>
            </a:r>
          </a:p>
          <a:p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Hoeveel koekjes hebben de groepen bij elkaar gebakken?</a:t>
            </a:r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530" y="3942206"/>
            <a:ext cx="4040886" cy="20204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615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045" r="29041" b="7230"/>
          <a:stretch/>
        </p:blipFill>
        <p:spPr>
          <a:xfrm>
            <a:off x="-9525" y="0"/>
            <a:ext cx="12220575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5" name="Rechthoek 4"/>
          <p:cNvSpPr/>
          <p:nvPr/>
        </p:nvSpPr>
        <p:spPr>
          <a:xfrm>
            <a:off x="540339" y="385354"/>
            <a:ext cx="11120845" cy="6087291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44000" rIns="216000" bIns="144000" rtlCol="0" anchor="t" anchorCtr="0"/>
          <a:lstStyle/>
          <a:p>
            <a:pPr algn="ctr"/>
            <a:r>
              <a:rPr lang="nl-NL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Vraag </a:t>
            </a:r>
            <a:r>
              <a:rPr lang="nl-NL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nl-NL" sz="3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Matias hangt een lichtsnoer met </a:t>
            </a:r>
            <a:r>
              <a:rPr lang="nl-NL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576 lampjes </a:t>
            </a:r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 boom.</a:t>
            </a:r>
          </a:p>
          <a:p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vorige lichtsnoer bestond uit </a:t>
            </a:r>
            <a:r>
              <a:rPr lang="nl-NL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320 lampjes</a:t>
            </a:r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Hoeveel lampjes zitten er nu meer in de boom?</a:t>
            </a:r>
            <a:endParaRPr lang="nl-NL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707" y="3328781"/>
            <a:ext cx="1943457" cy="282436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325" y="3766931"/>
            <a:ext cx="2409658" cy="248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8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6"/>
          <a:stretch/>
        </p:blipFill>
        <p:spPr>
          <a:xfrm>
            <a:off x="-1" y="-37305"/>
            <a:ext cx="12192001" cy="6914356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716551" y="376227"/>
            <a:ext cx="11120845" cy="608729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44000" rIns="216000" bIns="144000" rtlCol="0" anchor="t" anchorCtr="0"/>
          <a:lstStyle/>
          <a:p>
            <a:pPr algn="ctr"/>
            <a:r>
              <a:rPr lang="nl-NL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Vraag </a:t>
            </a:r>
            <a:r>
              <a:rPr lang="nl-NL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nl-NL" sz="3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doosje gaan 9 kerstballen.</a:t>
            </a:r>
          </a:p>
          <a:p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Hoeveel doosjes kan ik vullen met 72 kerstballen?</a:t>
            </a:r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0" t="8667" r="7834" b="7500"/>
          <a:stretch/>
        </p:blipFill>
        <p:spPr>
          <a:xfrm>
            <a:off x="2524125" y="2905126"/>
            <a:ext cx="3070458" cy="307657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6" t="10001" r="10334" b="9333"/>
          <a:stretch/>
        </p:blipFill>
        <p:spPr>
          <a:xfrm>
            <a:off x="6514127" y="2905126"/>
            <a:ext cx="3096597" cy="312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2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045" r="29041" b="7230"/>
          <a:stretch/>
        </p:blipFill>
        <p:spPr>
          <a:xfrm>
            <a:off x="-9525" y="0"/>
            <a:ext cx="12220575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5" name="Rechthoek 4"/>
          <p:cNvSpPr/>
          <p:nvPr/>
        </p:nvSpPr>
        <p:spPr>
          <a:xfrm>
            <a:off x="540339" y="385354"/>
            <a:ext cx="11120845" cy="6087291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44000" rIns="216000" bIns="144000" rtlCol="0" anchor="t" anchorCtr="0"/>
          <a:lstStyle/>
          <a:p>
            <a:pPr algn="ctr"/>
            <a:r>
              <a:rPr lang="nl-NL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Vraag </a:t>
            </a:r>
            <a:r>
              <a:rPr lang="nl-NL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nl-NL" sz="3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Isalie</a:t>
            </a:r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koopt nieuwe kerstballen. Ze moet </a:t>
            </a:r>
            <a:r>
              <a:rPr lang="nl-NL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€ 76,40 </a:t>
            </a:r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betalen.</a:t>
            </a:r>
          </a:p>
          <a:p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 betaalt met </a:t>
            </a:r>
            <a:r>
              <a:rPr lang="nl-NL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€ 80,-. </a:t>
            </a:r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Hoeveel krijgt </a:t>
            </a:r>
            <a:r>
              <a:rPr lang="nl-N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Isalie</a:t>
            </a:r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terug?</a:t>
            </a:r>
          </a:p>
          <a:p>
            <a:endParaRPr lang="nl-NL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</a:t>
            </a:r>
          </a:p>
          <a:p>
            <a:endParaRPr lang="nl-NL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B</a:t>
            </a:r>
          </a:p>
          <a:p>
            <a:endParaRPr lang="nl-NL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C</a:t>
            </a:r>
          </a:p>
          <a:p>
            <a:endParaRPr lang="nl-NL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D</a:t>
            </a:r>
            <a:endParaRPr lang="nl-NL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" t="5844" r="7533" b="6754"/>
          <a:stretch/>
        </p:blipFill>
        <p:spPr>
          <a:xfrm>
            <a:off x="1563663" y="2962539"/>
            <a:ext cx="615488" cy="609789"/>
          </a:xfrm>
          <a:prstGeom prst="ellipse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424" y="3881585"/>
            <a:ext cx="609945" cy="594102"/>
          </a:xfrm>
          <a:prstGeom prst="ellipse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" t="2871" r="3311" b="3134"/>
          <a:stretch/>
        </p:blipFill>
        <p:spPr>
          <a:xfrm>
            <a:off x="2825792" y="3009884"/>
            <a:ext cx="575319" cy="578225"/>
          </a:xfrm>
          <a:prstGeom prst="ellipse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911" y="5752931"/>
            <a:ext cx="548463" cy="555874"/>
          </a:xfrm>
          <a:prstGeom prst="ellipse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" t="5844" r="7533" b="6754"/>
          <a:stretch/>
        </p:blipFill>
        <p:spPr>
          <a:xfrm>
            <a:off x="2198770" y="2978320"/>
            <a:ext cx="615488" cy="609789"/>
          </a:xfrm>
          <a:prstGeom prst="ellipse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" t="5844" r="7533" b="6754"/>
          <a:stretch/>
        </p:blipFill>
        <p:spPr>
          <a:xfrm>
            <a:off x="1552936" y="3874004"/>
            <a:ext cx="615488" cy="609789"/>
          </a:xfrm>
          <a:prstGeom prst="ellipse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" t="5844" r="7533" b="6754"/>
          <a:stretch/>
        </p:blipFill>
        <p:spPr>
          <a:xfrm>
            <a:off x="1563663" y="5703623"/>
            <a:ext cx="615488" cy="609789"/>
          </a:xfrm>
          <a:prstGeom prst="ellipse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" t="2871" r="3311" b="3134"/>
          <a:stretch/>
        </p:blipFill>
        <p:spPr>
          <a:xfrm>
            <a:off x="2778369" y="3905568"/>
            <a:ext cx="575319" cy="578225"/>
          </a:xfrm>
          <a:prstGeom prst="ellipse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" t="5844" r="7533" b="6754"/>
          <a:stretch/>
        </p:blipFill>
        <p:spPr>
          <a:xfrm>
            <a:off x="1563663" y="4800264"/>
            <a:ext cx="615488" cy="609789"/>
          </a:xfrm>
          <a:prstGeom prst="ellipse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446" y="4827379"/>
            <a:ext cx="609945" cy="594102"/>
          </a:xfrm>
          <a:prstGeom prst="ellipse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" t="2871" r="3311" b="3134"/>
          <a:stretch/>
        </p:blipFill>
        <p:spPr>
          <a:xfrm>
            <a:off x="2758011" y="4827379"/>
            <a:ext cx="575319" cy="578225"/>
          </a:xfrm>
          <a:prstGeom prst="ellipse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" t="5844" r="7533" b="6754"/>
          <a:stretch/>
        </p:blipFill>
        <p:spPr>
          <a:xfrm>
            <a:off x="2210304" y="5702582"/>
            <a:ext cx="615488" cy="609789"/>
          </a:xfrm>
          <a:prstGeom prst="ellipse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" t="2871" r="3311" b="3134"/>
          <a:stretch/>
        </p:blipFill>
        <p:spPr>
          <a:xfrm>
            <a:off x="2834692" y="5733614"/>
            <a:ext cx="575319" cy="578225"/>
          </a:xfrm>
          <a:prstGeom prst="ellipse">
            <a:avLst/>
          </a:prstGeom>
        </p:spPr>
      </p:pic>
      <p:pic>
        <p:nvPicPr>
          <p:cNvPr id="28" name="Afbeelding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88" y="4861041"/>
            <a:ext cx="548463" cy="555874"/>
          </a:xfrm>
          <a:prstGeom prst="ellipse">
            <a:avLst/>
          </a:prstGeom>
        </p:spPr>
      </p:pic>
      <p:pic>
        <p:nvPicPr>
          <p:cNvPr id="29" name="Afbeelding 2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2" t="4681" r="17525" b="3106"/>
          <a:stretch/>
        </p:blipFill>
        <p:spPr>
          <a:xfrm>
            <a:off x="3353688" y="4010362"/>
            <a:ext cx="456308" cy="461553"/>
          </a:xfrm>
          <a:prstGeom prst="ellipse">
            <a:avLst/>
          </a:prstGeom>
        </p:spPr>
      </p:pic>
      <p:pic>
        <p:nvPicPr>
          <p:cNvPr id="30" name="Afbeelding 2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2" t="4681" r="17525" b="3106"/>
          <a:stretch/>
        </p:blipFill>
        <p:spPr>
          <a:xfrm>
            <a:off x="3399765" y="3123470"/>
            <a:ext cx="456308" cy="46155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4923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6"/>
          <a:stretch/>
        </p:blipFill>
        <p:spPr>
          <a:xfrm>
            <a:off x="-1" y="-37305"/>
            <a:ext cx="12192001" cy="6914356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716551" y="376227"/>
            <a:ext cx="11120845" cy="608729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44000" rIns="216000" bIns="144000" rtlCol="0" anchor="t" anchorCtr="0"/>
          <a:lstStyle/>
          <a:p>
            <a:pPr algn="ctr"/>
            <a:r>
              <a:rPr lang="nl-NL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Vraag </a:t>
            </a:r>
            <a:r>
              <a:rPr lang="nl-NL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nl-NL" sz="3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elke arrenslee gaan 2 zakken met cadeaus.</a:t>
            </a:r>
          </a:p>
          <a:p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Welke arrenslee is het zwaarst?</a:t>
            </a:r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5" y="2856581"/>
            <a:ext cx="4047393" cy="348504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6452" y="2780230"/>
            <a:ext cx="4034691" cy="318349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3248" y="3419872"/>
            <a:ext cx="1790282" cy="271903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7030" y="3738379"/>
            <a:ext cx="2859748" cy="260325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1653" y="3594763"/>
            <a:ext cx="2169095" cy="2746867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3449513" y="4321606"/>
            <a:ext cx="742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chemeClr val="bg1"/>
                </a:solidFill>
              </a:rPr>
              <a:t>64 kg</a:t>
            </a:r>
            <a:endParaRPr lang="nl-NL" sz="2000" b="1" dirty="0">
              <a:solidFill>
                <a:schemeClr val="bg1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4561579" y="4350181"/>
            <a:ext cx="742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chemeClr val="bg1"/>
                </a:solidFill>
              </a:rPr>
              <a:t>48 kg</a:t>
            </a:r>
            <a:endParaRPr lang="nl-NL" sz="2000" b="1" dirty="0">
              <a:solidFill>
                <a:schemeClr val="bg1"/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9094725" y="4293001"/>
            <a:ext cx="742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chemeClr val="bg1"/>
                </a:solidFill>
              </a:rPr>
              <a:t>73 kg</a:t>
            </a:r>
            <a:endParaRPr lang="nl-NL" sz="2000" b="1" dirty="0">
              <a:solidFill>
                <a:schemeClr val="bg1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10548389" y="5701049"/>
            <a:ext cx="742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chemeClr val="bg1"/>
                </a:solidFill>
              </a:rPr>
              <a:t>39 kg</a:t>
            </a:r>
            <a:endParaRPr lang="nl-NL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02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045" r="29041" b="7230"/>
          <a:stretch/>
        </p:blipFill>
        <p:spPr>
          <a:xfrm>
            <a:off x="-9525" y="0"/>
            <a:ext cx="12220575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5" name="Rechthoek 4"/>
          <p:cNvSpPr/>
          <p:nvPr/>
        </p:nvSpPr>
        <p:spPr>
          <a:xfrm>
            <a:off x="535577" y="385354"/>
            <a:ext cx="11120845" cy="6087291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44000" rIns="216000" bIns="144000" rtlCol="0" anchor="t" anchorCtr="0"/>
          <a:lstStyle/>
          <a:p>
            <a:pPr algn="ctr"/>
            <a:r>
              <a:rPr lang="nl-NL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Vraag 1</a:t>
            </a:r>
          </a:p>
          <a:p>
            <a:endParaRPr lang="nl-NL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over 9 begint een leuke kerstfilm.</a:t>
            </a:r>
          </a:p>
          <a:p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 staan de wijzers op de klok dan?</a:t>
            </a:r>
          </a:p>
          <a:p>
            <a:endParaRPr lang="nl-NL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nl-NL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				  B</a:t>
            </a:r>
          </a:p>
          <a:p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nl-NL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				  D</a:t>
            </a:r>
          </a:p>
          <a:p>
            <a:endParaRPr lang="nl-NL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044" y="2378326"/>
            <a:ext cx="1848108" cy="1924319"/>
          </a:xfrm>
          <a:prstGeom prst="ellipse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312923"/>
            <a:ext cx="1933940" cy="1924319"/>
          </a:xfrm>
          <a:prstGeom prst="ellipse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4429919"/>
            <a:ext cx="1924319" cy="1933845"/>
          </a:xfrm>
          <a:prstGeom prst="ellipse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9938" y="4439445"/>
            <a:ext cx="1924319" cy="192431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7325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6"/>
          <a:stretch/>
        </p:blipFill>
        <p:spPr>
          <a:xfrm>
            <a:off x="-1" y="-37305"/>
            <a:ext cx="12192001" cy="6914356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716551" y="376227"/>
            <a:ext cx="11120845" cy="608729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44000" rIns="216000" bIns="144000" rtlCol="0" anchor="t" anchorCtr="0"/>
          <a:lstStyle/>
          <a:p>
            <a:pPr algn="ctr"/>
            <a:r>
              <a:rPr lang="nl-NL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Vraag 2</a:t>
            </a:r>
          </a:p>
          <a:p>
            <a:endParaRPr lang="nl-NL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is zaterdagavond.</a:t>
            </a:r>
          </a:p>
          <a:p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een half uur vertrekt de </a:t>
            </a:r>
          </a:p>
          <a:p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kerstman met de arrenslee. </a:t>
            </a:r>
          </a:p>
          <a:p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laat is het dan?</a:t>
            </a:r>
          </a:p>
          <a:p>
            <a:endParaRPr lang="nl-NL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UcPeriod"/>
            </a:pPr>
            <a:r>
              <a:rPr lang="nl-NL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07:45</a:t>
            </a:r>
          </a:p>
          <a:p>
            <a:pPr marL="514350" indent="-514350">
              <a:buAutoNum type="alphaUcPeriod"/>
            </a:pPr>
            <a:r>
              <a:rPr lang="nl-NL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08:45</a:t>
            </a:r>
          </a:p>
          <a:p>
            <a:pPr marL="514350" indent="-514350">
              <a:buAutoNum type="alphaUcPeriod"/>
            </a:pPr>
            <a:r>
              <a:rPr lang="nl-NL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19:45</a:t>
            </a:r>
          </a:p>
          <a:p>
            <a:pPr marL="514350" indent="-514350">
              <a:buAutoNum type="alphaUcPeriod"/>
            </a:pPr>
            <a:r>
              <a:rPr lang="nl-NL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20:45 </a:t>
            </a:r>
            <a:endParaRPr lang="nl-NL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9586" y="1583934"/>
            <a:ext cx="2985074" cy="2935815"/>
          </a:xfrm>
          <a:prstGeom prst="ellipse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142" y="3777295"/>
            <a:ext cx="2725831" cy="200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0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045" r="29041" b="7230"/>
          <a:stretch/>
        </p:blipFill>
        <p:spPr>
          <a:xfrm>
            <a:off x="-9525" y="0"/>
            <a:ext cx="12220575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5" name="Rechthoek 4"/>
          <p:cNvSpPr/>
          <p:nvPr/>
        </p:nvSpPr>
        <p:spPr>
          <a:xfrm>
            <a:off x="540339" y="385354"/>
            <a:ext cx="11120845" cy="6087291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44000" rIns="216000" bIns="144000" rtlCol="0" anchor="t" anchorCtr="0"/>
          <a:lstStyle/>
          <a:p>
            <a:pPr algn="ctr"/>
            <a:r>
              <a:rPr lang="nl-NL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Vraag 3</a:t>
            </a:r>
          </a:p>
          <a:p>
            <a:endParaRPr lang="nl-NL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Merel koopt een kerstboom voor haar slaapkamer.</a:t>
            </a:r>
          </a:p>
          <a:p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kerstboom kost </a:t>
            </a:r>
            <a:r>
              <a:rPr lang="nl-NL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€ 7,65</a:t>
            </a:r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 betaalt met een briefje van </a:t>
            </a:r>
            <a:r>
              <a:rPr lang="nl-NL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€ 10,-.</a:t>
            </a:r>
          </a:p>
          <a:p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Hoeveel krijgt Merel terug?</a:t>
            </a:r>
          </a:p>
          <a:p>
            <a:endParaRPr lang="nl-NL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35" y="3668920"/>
            <a:ext cx="1491960" cy="2496749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1950872" y="5643154"/>
            <a:ext cx="757646" cy="522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€ 7,65</a:t>
            </a: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9591">
            <a:off x="3361955" y="4360067"/>
            <a:ext cx="1981252" cy="111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9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6"/>
          <a:stretch/>
        </p:blipFill>
        <p:spPr>
          <a:xfrm>
            <a:off x="0" y="-56356"/>
            <a:ext cx="12192001" cy="6914356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716551" y="376227"/>
            <a:ext cx="11120845" cy="608729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44000" rIns="216000" bIns="144000" rtlCol="0" anchor="t" anchorCtr="0"/>
          <a:lstStyle/>
          <a:p>
            <a:pPr algn="ctr"/>
            <a:r>
              <a:rPr lang="nl-NL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Vraag 4</a:t>
            </a:r>
          </a:p>
          <a:p>
            <a:endParaRPr lang="nl-NL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kerstman bezorgt vanavond 6 zakken met cadeaus.</a:t>
            </a:r>
          </a:p>
          <a:p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elke zak zitten 18 cadeaus.</a:t>
            </a:r>
          </a:p>
          <a:p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Hoeveel cadeaus zijn dat in totaal?</a:t>
            </a:r>
          </a:p>
          <a:p>
            <a:endParaRPr lang="nl-NL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847" y="3419872"/>
            <a:ext cx="1562478" cy="216553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017" y="3445392"/>
            <a:ext cx="1562478" cy="216553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382" y="3858925"/>
            <a:ext cx="1562478" cy="2165539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187" y="3458152"/>
            <a:ext cx="1562478" cy="216553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652" y="3871685"/>
            <a:ext cx="1562478" cy="2165539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444" y="3879429"/>
            <a:ext cx="1562478" cy="216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0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045" r="29041" b="7230"/>
          <a:stretch/>
        </p:blipFill>
        <p:spPr>
          <a:xfrm>
            <a:off x="-9525" y="0"/>
            <a:ext cx="12220575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5" name="Rechthoek 4"/>
          <p:cNvSpPr/>
          <p:nvPr/>
        </p:nvSpPr>
        <p:spPr>
          <a:xfrm>
            <a:off x="540339" y="385354"/>
            <a:ext cx="11120845" cy="6087291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44000" rIns="216000" bIns="144000" rtlCol="0" anchor="t" anchorCtr="0"/>
          <a:lstStyle/>
          <a:p>
            <a:pPr algn="ctr"/>
            <a:r>
              <a:rPr lang="nl-NL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Vraag 5</a:t>
            </a:r>
          </a:p>
          <a:p>
            <a:endParaRPr lang="nl-NL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kerstman is gisteren begonnen aan een tocht van 1000 km.</a:t>
            </a:r>
          </a:p>
          <a:p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Gisteren heeft hij 280 km gereisd en vandaag 170 km.</a:t>
            </a:r>
          </a:p>
          <a:p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 is de kerstman nu?</a:t>
            </a:r>
          </a:p>
          <a:p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nl-N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                                               </a:t>
            </a:r>
            <a:r>
              <a:rPr lang="nl-NL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  <a:r>
              <a:rPr lang="nl-N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     </a:t>
            </a:r>
            <a:endParaRPr lang="nl-N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nl-NL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A   B  C       D</a:t>
            </a:r>
          </a:p>
          <a:p>
            <a:endParaRPr lang="nl-NL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Rechte verbindingslijn 2"/>
          <p:cNvCxnSpPr/>
          <p:nvPr/>
        </p:nvCxnSpPr>
        <p:spPr>
          <a:xfrm flipV="1">
            <a:off x="801189" y="4101737"/>
            <a:ext cx="7200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 flipV="1">
            <a:off x="801189" y="3921737"/>
            <a:ext cx="0" cy="3600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 flipV="1">
            <a:off x="8001189" y="3917383"/>
            <a:ext cx="0" cy="3600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 flipV="1">
            <a:off x="7276835" y="3937679"/>
            <a:ext cx="0" cy="3600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 flipV="1">
            <a:off x="6556835" y="3937679"/>
            <a:ext cx="0" cy="3600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 flipV="1">
            <a:off x="5846367" y="3937679"/>
            <a:ext cx="0" cy="3600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 flipV="1">
            <a:off x="5118482" y="3937679"/>
            <a:ext cx="0" cy="3600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 flipV="1">
            <a:off x="4398482" y="3917383"/>
            <a:ext cx="0" cy="3600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 flipV="1">
            <a:off x="3678482" y="3920262"/>
            <a:ext cx="0" cy="3600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 flipV="1">
            <a:off x="2976723" y="3921737"/>
            <a:ext cx="0" cy="3600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 flipV="1">
            <a:off x="2257547" y="3937679"/>
            <a:ext cx="0" cy="3600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/>
          <p:nvPr/>
        </p:nvCxnSpPr>
        <p:spPr>
          <a:xfrm flipV="1">
            <a:off x="1521189" y="3917383"/>
            <a:ext cx="0" cy="3600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1189" y="3024006"/>
            <a:ext cx="1625668" cy="1016043"/>
          </a:xfrm>
          <a:prstGeom prst="rect">
            <a:avLst/>
          </a:prstGeom>
        </p:spPr>
      </p:pic>
      <p:cxnSp>
        <p:nvCxnSpPr>
          <p:cNvPr id="24" name="Rechte verbindingslijn met pijl 23"/>
          <p:cNvCxnSpPr/>
          <p:nvPr/>
        </p:nvCxnSpPr>
        <p:spPr>
          <a:xfrm flipH="1" flipV="1">
            <a:off x="3335384" y="4097383"/>
            <a:ext cx="0" cy="720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Rechte verbindingslijn met pijl 24"/>
          <p:cNvCxnSpPr/>
          <p:nvPr/>
        </p:nvCxnSpPr>
        <p:spPr>
          <a:xfrm flipH="1" flipV="1">
            <a:off x="4036424" y="4117679"/>
            <a:ext cx="0" cy="720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Rechte verbindingslijn met pijl 25"/>
          <p:cNvCxnSpPr/>
          <p:nvPr/>
        </p:nvCxnSpPr>
        <p:spPr>
          <a:xfrm flipH="1" flipV="1">
            <a:off x="4759235" y="4117679"/>
            <a:ext cx="0" cy="720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Rechte verbindingslijn met pijl 26"/>
          <p:cNvCxnSpPr/>
          <p:nvPr/>
        </p:nvCxnSpPr>
        <p:spPr>
          <a:xfrm flipH="1" flipV="1">
            <a:off x="3783876" y="4117679"/>
            <a:ext cx="0" cy="720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80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6"/>
          <a:stretch/>
        </p:blipFill>
        <p:spPr>
          <a:xfrm>
            <a:off x="-1" y="-37305"/>
            <a:ext cx="12192001" cy="6914356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716551" y="376227"/>
            <a:ext cx="11120845" cy="608729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44000" rIns="216000" bIns="144000" rtlCol="0" anchor="t" anchorCtr="0"/>
          <a:lstStyle/>
          <a:p>
            <a:pPr algn="ctr"/>
            <a:r>
              <a:rPr lang="nl-NL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Vraag 6</a:t>
            </a:r>
          </a:p>
          <a:p>
            <a:endParaRPr lang="nl-NL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 en Julia hebben 61 kerstkoekjes gebakken.</a:t>
            </a:r>
          </a:p>
          <a:p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elk tasje doen ze 8 koekjes.</a:t>
            </a:r>
          </a:p>
          <a:p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Hoeveel tasjes kunnen ze vullen?</a:t>
            </a:r>
          </a:p>
          <a:p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Hoeveel koekjes houden ze over?</a:t>
            </a:r>
          </a:p>
          <a:p>
            <a:endParaRPr lang="nl-NL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673" y="1435009"/>
            <a:ext cx="3049043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404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045" r="29041" b="7230"/>
          <a:stretch/>
        </p:blipFill>
        <p:spPr>
          <a:xfrm>
            <a:off x="-9525" y="0"/>
            <a:ext cx="12220575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5" name="Rechthoek 4"/>
          <p:cNvSpPr/>
          <p:nvPr/>
        </p:nvSpPr>
        <p:spPr>
          <a:xfrm>
            <a:off x="540339" y="385354"/>
            <a:ext cx="11120845" cy="6087291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44000" rIns="216000" bIns="144000" rtlCol="0" anchor="t" anchorCtr="0"/>
          <a:lstStyle/>
          <a:p>
            <a:pPr algn="ctr"/>
            <a:r>
              <a:rPr lang="nl-NL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Vraag 7</a:t>
            </a:r>
          </a:p>
          <a:p>
            <a:endParaRPr lang="nl-NL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Pascal koopt 4 pakken kerstkoekjes.</a:t>
            </a:r>
          </a:p>
          <a:p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elk pak zitten 28 koekjes.</a:t>
            </a:r>
          </a:p>
          <a:p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Hoeveel koekjes heeft Pascal in totaal?</a:t>
            </a:r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797" y="3596118"/>
            <a:ext cx="2618092" cy="1890283"/>
          </a:xfrm>
          <a:prstGeom prst="rect">
            <a:avLst/>
          </a:prstGeom>
        </p:spPr>
      </p:pic>
      <p:pic>
        <p:nvPicPr>
          <p:cNvPr id="31" name="Afbeelding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557" y="3596118"/>
            <a:ext cx="2618092" cy="1890283"/>
          </a:xfrm>
          <a:prstGeom prst="rect">
            <a:avLst/>
          </a:prstGeom>
        </p:spPr>
      </p:pic>
      <p:pic>
        <p:nvPicPr>
          <p:cNvPr id="32" name="Afbeelding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018" y="3601301"/>
            <a:ext cx="2618092" cy="1890283"/>
          </a:xfrm>
          <a:prstGeom prst="rect">
            <a:avLst/>
          </a:prstGeom>
        </p:spPr>
      </p:pic>
      <p:pic>
        <p:nvPicPr>
          <p:cNvPr id="33" name="Afbeelding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9479" y="3639812"/>
            <a:ext cx="2618092" cy="189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8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6"/>
          <a:stretch/>
        </p:blipFill>
        <p:spPr>
          <a:xfrm>
            <a:off x="-1" y="-37305"/>
            <a:ext cx="12192001" cy="6914356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716551" y="376227"/>
            <a:ext cx="11120845" cy="608729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44000" rIns="216000" bIns="144000" rtlCol="0" anchor="t" anchorCtr="0"/>
          <a:lstStyle/>
          <a:p>
            <a:pPr algn="ctr"/>
            <a:r>
              <a:rPr lang="nl-NL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Vraag 8</a:t>
            </a:r>
          </a:p>
          <a:p>
            <a:endParaRPr lang="nl-NL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 kerstboom hangen </a:t>
            </a:r>
            <a:r>
              <a:rPr lang="nl-N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630 lampjes</a:t>
            </a:r>
            <a:r>
              <a:rPr 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nl-N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lampjes </a:t>
            </a:r>
            <a:r>
              <a:rPr 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doen het niet meer.</a:t>
            </a:r>
          </a:p>
          <a:p>
            <a:r>
              <a:rPr 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Hoeveel lampjes doen het nog wel?</a:t>
            </a:r>
          </a:p>
          <a:p>
            <a:endParaRPr lang="nl-NL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5294" y="778150"/>
            <a:ext cx="3147176" cy="556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3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439</Words>
  <Application>Microsoft Office PowerPoint</Application>
  <PresentationFormat>Breedbeeld</PresentationFormat>
  <Paragraphs>155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 CENA</vt:lpstr>
      <vt:lpstr>Arial</vt:lpstr>
      <vt:lpstr>Calibri</vt:lpstr>
      <vt:lpstr>Calibri Light</vt:lpstr>
      <vt:lpstr>Kantoorthema</vt:lpstr>
      <vt:lpstr>Kerstrekenquiz groep 5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Justin Baars</dc:creator>
  <cp:lastModifiedBy>Justin Baars</cp:lastModifiedBy>
  <cp:revision>22</cp:revision>
  <dcterms:created xsi:type="dcterms:W3CDTF">2020-12-13T13:42:53Z</dcterms:created>
  <dcterms:modified xsi:type="dcterms:W3CDTF">2020-12-13T20:21:30Z</dcterms:modified>
</cp:coreProperties>
</file>